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59" r:id="rId4"/>
    <p:sldId id="263" r:id="rId5"/>
    <p:sldId id="260" r:id="rId6"/>
    <p:sldId id="262" r:id="rId7"/>
    <p:sldId id="261" r:id="rId8"/>
    <p:sldId id="270" r:id="rId9"/>
    <p:sldId id="265" r:id="rId10"/>
    <p:sldId id="268" r:id="rId11"/>
    <p:sldId id="271" r:id="rId12"/>
    <p:sldId id="269" r:id="rId13"/>
    <p:sldId id="272" r:id="rId14"/>
    <p:sldId id="274" r:id="rId15"/>
    <p:sldId id="277" r:id="rId16"/>
    <p:sldId id="278" r:id="rId17"/>
    <p:sldId id="279" r:id="rId18"/>
    <p:sldId id="258" r:id="rId19"/>
  </p:sldIdLst>
  <p:sldSz cx="11268075" cy="6480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5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p:restoredTop sz="94607"/>
  </p:normalViewPr>
  <p:slideViewPr>
    <p:cSldViewPr snapToGrid="0" showGuides="1">
      <p:cViewPr>
        <p:scale>
          <a:sx n="111" d="100"/>
          <a:sy n="111" d="100"/>
        </p:scale>
        <p:origin x="368" y="504"/>
      </p:cViewPr>
      <p:guideLst>
        <p:guide orient="horz" pos="2041"/>
        <p:guide pos="35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92DA0-F7CC-7B48-B738-7284FA4D20F6}" type="datetimeFigureOut">
              <a:rPr lang="es-ES" smtClean="0"/>
              <a:t>27/7/23</a:t>
            </a:fld>
            <a:endParaRPr lang="es-ES"/>
          </a:p>
        </p:txBody>
      </p:sp>
      <p:sp>
        <p:nvSpPr>
          <p:cNvPr id="4" name="Marcador de imagen de diapositiva 3"/>
          <p:cNvSpPr>
            <a:spLocks noGrp="1" noRot="1" noChangeAspect="1"/>
          </p:cNvSpPr>
          <p:nvPr>
            <p:ph type="sldImg" idx="2"/>
          </p:nvPr>
        </p:nvSpPr>
        <p:spPr>
          <a:xfrm>
            <a:off x="746125" y="1143000"/>
            <a:ext cx="536575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E53E3-949B-B64B-864E-E1F2E3E8B07E}" type="slidenum">
              <a:rPr lang="es-ES" smtClean="0"/>
              <a:t>‹Nº›</a:t>
            </a:fld>
            <a:endParaRPr lang="es-ES"/>
          </a:p>
        </p:txBody>
      </p:sp>
    </p:spTree>
    <p:extLst>
      <p:ext uri="{BB962C8B-B14F-4D97-AF65-F5344CB8AC3E}">
        <p14:creationId xmlns:p14="http://schemas.microsoft.com/office/powerpoint/2010/main" val="332536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a:t>
            </a:r>
          </a:p>
        </p:txBody>
      </p:sp>
      <p:sp>
        <p:nvSpPr>
          <p:cNvPr id="4" name="Marcador de número de diapositiva 3"/>
          <p:cNvSpPr>
            <a:spLocks noGrp="1"/>
          </p:cNvSpPr>
          <p:nvPr>
            <p:ph type="sldNum" sz="quarter" idx="5"/>
          </p:nvPr>
        </p:nvSpPr>
        <p:spPr/>
        <p:txBody>
          <a:bodyPr/>
          <a:lstStyle/>
          <a:p>
            <a:fld id="{7ABE53E3-949B-B64B-864E-E1F2E3E8B07E}" type="slidenum">
              <a:rPr lang="es-ES" smtClean="0"/>
              <a:t>2</a:t>
            </a:fld>
            <a:endParaRPr lang="es-ES"/>
          </a:p>
        </p:txBody>
      </p:sp>
    </p:spTree>
    <p:extLst>
      <p:ext uri="{BB962C8B-B14F-4D97-AF65-F5344CB8AC3E}">
        <p14:creationId xmlns:p14="http://schemas.microsoft.com/office/powerpoint/2010/main" val="195117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ABE53E3-949B-B64B-864E-E1F2E3E8B07E}" type="slidenum">
              <a:rPr lang="es-ES" smtClean="0"/>
              <a:t>7</a:t>
            </a:fld>
            <a:endParaRPr lang="es-ES"/>
          </a:p>
        </p:txBody>
      </p:sp>
    </p:spTree>
    <p:extLst>
      <p:ext uri="{BB962C8B-B14F-4D97-AF65-F5344CB8AC3E}">
        <p14:creationId xmlns:p14="http://schemas.microsoft.com/office/powerpoint/2010/main" val="67496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ABE53E3-949B-B64B-864E-E1F2E3E8B07E}" type="slidenum">
              <a:rPr lang="es-ES" smtClean="0"/>
              <a:t>8</a:t>
            </a:fld>
            <a:endParaRPr lang="es-ES"/>
          </a:p>
        </p:txBody>
      </p:sp>
    </p:spTree>
    <p:extLst>
      <p:ext uri="{BB962C8B-B14F-4D97-AF65-F5344CB8AC3E}">
        <p14:creationId xmlns:p14="http://schemas.microsoft.com/office/powerpoint/2010/main" val="12619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ABE53E3-949B-B64B-864E-E1F2E3E8B07E}" type="slidenum">
              <a:rPr lang="es-ES" smtClean="0"/>
              <a:t>9</a:t>
            </a:fld>
            <a:endParaRPr lang="es-ES"/>
          </a:p>
        </p:txBody>
      </p:sp>
    </p:spTree>
    <p:extLst>
      <p:ext uri="{BB962C8B-B14F-4D97-AF65-F5344CB8AC3E}">
        <p14:creationId xmlns:p14="http://schemas.microsoft.com/office/powerpoint/2010/main" val="26913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ABE53E3-949B-B64B-864E-E1F2E3E8B07E}" type="slidenum">
              <a:rPr lang="es-ES" smtClean="0"/>
              <a:t>11</a:t>
            </a:fld>
            <a:endParaRPr lang="es-ES"/>
          </a:p>
        </p:txBody>
      </p:sp>
    </p:spTree>
    <p:extLst>
      <p:ext uri="{BB962C8B-B14F-4D97-AF65-F5344CB8AC3E}">
        <p14:creationId xmlns:p14="http://schemas.microsoft.com/office/powerpoint/2010/main" val="140396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ABE53E3-949B-B64B-864E-E1F2E3E8B07E}" type="slidenum">
              <a:rPr lang="es-ES" smtClean="0"/>
              <a:t>12</a:t>
            </a:fld>
            <a:endParaRPr lang="es-ES"/>
          </a:p>
        </p:txBody>
      </p:sp>
    </p:spTree>
    <p:extLst>
      <p:ext uri="{BB962C8B-B14F-4D97-AF65-F5344CB8AC3E}">
        <p14:creationId xmlns:p14="http://schemas.microsoft.com/office/powerpoint/2010/main" val="4236539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ABE53E3-949B-B64B-864E-E1F2E3E8B07E}" type="slidenum">
              <a:rPr lang="es-ES" smtClean="0"/>
              <a:t>13</a:t>
            </a:fld>
            <a:endParaRPr lang="es-ES"/>
          </a:p>
        </p:txBody>
      </p:sp>
    </p:spTree>
    <p:extLst>
      <p:ext uri="{BB962C8B-B14F-4D97-AF65-F5344CB8AC3E}">
        <p14:creationId xmlns:p14="http://schemas.microsoft.com/office/powerpoint/2010/main" val="68121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ABE53E3-949B-B64B-864E-E1F2E3E8B07E}" type="slidenum">
              <a:rPr lang="es-ES" smtClean="0"/>
              <a:t>18</a:t>
            </a:fld>
            <a:endParaRPr lang="es-ES"/>
          </a:p>
        </p:txBody>
      </p:sp>
    </p:spTree>
    <p:extLst>
      <p:ext uri="{BB962C8B-B14F-4D97-AF65-F5344CB8AC3E}">
        <p14:creationId xmlns:p14="http://schemas.microsoft.com/office/powerpoint/2010/main" val="62542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54350" y="1060529"/>
            <a:ext cx="7917367" cy="2256061"/>
          </a:xfrm>
        </p:spPr>
        <p:txBody>
          <a:bodyPr anchor="b"/>
          <a:lstStyle>
            <a:lvl1pPr algn="ctr">
              <a:defRPr sz="5545" b="0" i="0">
                <a:latin typeface="Bebas Neue Book" panose="020B0606020202050201" pitchFamily="34" charset="77"/>
              </a:defRPr>
            </a:lvl1pPr>
          </a:lstStyle>
          <a:p>
            <a:r>
              <a:rPr lang="en-GB" dirty="0"/>
              <a:t>Click to edit Master title style</a:t>
            </a:r>
            <a:endParaRPr lang="en-US" dirty="0"/>
          </a:p>
        </p:txBody>
      </p:sp>
      <p:sp>
        <p:nvSpPr>
          <p:cNvPr id="3" name="Subtitle 2"/>
          <p:cNvSpPr>
            <a:spLocks noGrp="1"/>
          </p:cNvSpPr>
          <p:nvPr>
            <p:ph type="subTitle" idx="1"/>
          </p:nvPr>
        </p:nvSpPr>
        <p:spPr>
          <a:xfrm>
            <a:off x="2754350" y="3403592"/>
            <a:ext cx="7917367" cy="1564542"/>
          </a:xfrm>
        </p:spPr>
        <p:txBody>
          <a:bodyPr/>
          <a:lstStyle>
            <a:lvl1pPr marL="0" indent="0" algn="ctr">
              <a:buNone/>
              <a:defRPr sz="2218" b="0" i="0">
                <a:latin typeface="Bebas Neue Regular" panose="020B0606020202050201" pitchFamily="34" charset="77"/>
              </a:defRPr>
            </a:lvl1pPr>
            <a:lvl2pPr marL="422544" indent="0" algn="ctr">
              <a:buNone/>
              <a:defRPr sz="1848"/>
            </a:lvl2pPr>
            <a:lvl3pPr marL="845088" indent="0" algn="ctr">
              <a:buNone/>
              <a:defRPr sz="1664"/>
            </a:lvl3pPr>
            <a:lvl4pPr marL="1267633" indent="0" algn="ctr">
              <a:buNone/>
              <a:defRPr sz="1479"/>
            </a:lvl4pPr>
            <a:lvl5pPr marL="1690177" indent="0" algn="ctr">
              <a:buNone/>
              <a:defRPr sz="1479"/>
            </a:lvl5pPr>
            <a:lvl6pPr marL="2112721" indent="0" algn="ctr">
              <a:buNone/>
              <a:defRPr sz="1479"/>
            </a:lvl6pPr>
            <a:lvl7pPr marL="2535265" indent="0" algn="ctr">
              <a:buNone/>
              <a:defRPr sz="1479"/>
            </a:lvl7pPr>
            <a:lvl8pPr marL="2957810" indent="0" algn="ctr">
              <a:buNone/>
              <a:defRPr sz="1479"/>
            </a:lvl8pPr>
            <a:lvl9pPr marL="3380354" indent="0" algn="ctr">
              <a:buNone/>
              <a:defRPr sz="1479"/>
            </a:lvl9pPr>
          </a:lstStyle>
          <a:p>
            <a:r>
              <a:rPr lang="en-GB" dirty="0"/>
              <a:t>Click to edit Master subtitle style</a:t>
            </a:r>
            <a:endParaRPr lang="en-US" dirty="0"/>
          </a:p>
        </p:txBody>
      </p:sp>
    </p:spTree>
    <p:extLst>
      <p:ext uri="{BB962C8B-B14F-4D97-AF65-F5344CB8AC3E}">
        <p14:creationId xmlns:p14="http://schemas.microsoft.com/office/powerpoint/2010/main" val="20718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328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63716" y="345009"/>
            <a:ext cx="2429679" cy="5052181"/>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2754351" y="345009"/>
            <a:ext cx="5168514" cy="5052181"/>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8719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54351" y="345010"/>
            <a:ext cx="7917366" cy="1252534"/>
          </a:xfrm>
        </p:spPr>
        <p:txBody>
          <a:bodyPr/>
          <a:lstStyle>
            <a:lvl1pPr marL="0" marR="0" indent="0" algn="l" defTabSz="845088" rtl="0" eaLnBrk="1" fontAlgn="auto" latinLnBrk="0" hangingPunct="1">
              <a:lnSpc>
                <a:spcPct val="90000"/>
              </a:lnSpc>
              <a:spcBef>
                <a:spcPct val="0"/>
              </a:spcBef>
              <a:spcAft>
                <a:spcPts val="0"/>
              </a:spcAft>
              <a:buClrTx/>
              <a:buSzTx/>
              <a:buFontTx/>
              <a:buNone/>
              <a:tabLst/>
              <a:defRPr b="0" i="0">
                <a:latin typeface="Bebas Neue Book" panose="020B0606020202050201" pitchFamily="34" charset="77"/>
              </a:defRPr>
            </a:lvl1pPr>
          </a:lstStyle>
          <a:p>
            <a:r>
              <a:rPr lang="en-GB" dirty="0"/>
              <a:t>Click to edit Master title style</a:t>
            </a:r>
            <a:endParaRPr lang="en-US" dirty="0"/>
          </a:p>
        </p:txBody>
      </p:sp>
      <p:sp>
        <p:nvSpPr>
          <p:cNvPr id="3" name="Content Placeholder 2"/>
          <p:cNvSpPr>
            <a:spLocks noGrp="1"/>
          </p:cNvSpPr>
          <p:nvPr>
            <p:ph idx="1"/>
          </p:nvPr>
        </p:nvSpPr>
        <p:spPr>
          <a:xfrm>
            <a:off x="2754351" y="1725046"/>
            <a:ext cx="7917366" cy="3672144"/>
          </a:xfrm>
        </p:spPr>
        <p:txBody>
          <a:bodyPr/>
          <a:lstStyle>
            <a:lvl1pPr>
              <a:defRPr b="0" i="0">
                <a:latin typeface="Bebas Neue Regular" panose="020B0606020202050201" pitchFamily="34" charset="77"/>
              </a:defRPr>
            </a:lvl1pPr>
            <a:lvl2pPr>
              <a:defRPr b="0" i="0">
                <a:latin typeface="Bebas Neue Regular" panose="020B0606020202050201" pitchFamily="34" charset="77"/>
              </a:defRPr>
            </a:lvl2pPr>
            <a:lvl3pPr>
              <a:defRPr b="0" i="0">
                <a:latin typeface="Bebas Neue Regular" panose="020B0606020202050201" pitchFamily="34" charset="77"/>
              </a:defRPr>
            </a:lvl3pPr>
            <a:lvl4pPr>
              <a:defRPr b="0" i="0">
                <a:latin typeface="Bebas Neue Regular" panose="020B0606020202050201" pitchFamily="34" charset="77"/>
              </a:defRPr>
            </a:lvl4pPr>
            <a:lvl5pPr>
              <a:defRPr b="0" i="0">
                <a:latin typeface="Bebas Neue Regular" panose="020B0606020202050201"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46712619"/>
      </p:ext>
    </p:extLst>
  </p:cSld>
  <p:clrMapOvr>
    <a:masterClrMapping/>
  </p:clrMapOvr>
  <p:extLst>
    <p:ext uri="{DCECCB84-F9BA-43D5-87BE-67443E8EF086}">
      <p15:sldGuideLst xmlns:p15="http://schemas.microsoft.com/office/powerpoint/2012/main">
        <p15:guide id="1" orient="horz" pos="2041" userDrawn="1">
          <p15:clr>
            <a:srgbClr val="FBAE40"/>
          </p15:clr>
        </p15:guide>
        <p15:guide id="2" pos="35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4351" y="1615545"/>
            <a:ext cx="7917366" cy="2695572"/>
          </a:xfrm>
        </p:spPr>
        <p:txBody>
          <a:bodyPr anchor="b"/>
          <a:lstStyle>
            <a:lvl1pPr>
              <a:defRPr sz="5545"/>
            </a:lvl1pPr>
          </a:lstStyle>
          <a:p>
            <a:r>
              <a:rPr lang="en-GB" dirty="0"/>
              <a:t>Click to edit Master title style</a:t>
            </a:r>
            <a:endParaRPr lang="en-US" dirty="0"/>
          </a:p>
        </p:txBody>
      </p:sp>
      <p:sp>
        <p:nvSpPr>
          <p:cNvPr id="3" name="Text Placeholder 2"/>
          <p:cNvSpPr>
            <a:spLocks noGrp="1"/>
          </p:cNvSpPr>
          <p:nvPr>
            <p:ph type="body" idx="1"/>
          </p:nvPr>
        </p:nvSpPr>
        <p:spPr>
          <a:xfrm>
            <a:off x="2754351" y="4336618"/>
            <a:ext cx="7917366" cy="1060572"/>
          </a:xfrm>
        </p:spPr>
        <p:txBody>
          <a:bodyPr/>
          <a:lstStyle>
            <a:lvl1pPr marL="0" indent="0">
              <a:buNone/>
              <a:defRPr sz="2218">
                <a:solidFill>
                  <a:schemeClr val="tx1">
                    <a:tint val="75000"/>
                  </a:schemeClr>
                </a:solidFill>
              </a:defRPr>
            </a:lvl1pPr>
            <a:lvl2pPr marL="422544" indent="0">
              <a:buNone/>
              <a:defRPr sz="1848">
                <a:solidFill>
                  <a:schemeClr val="tx1">
                    <a:tint val="75000"/>
                  </a:schemeClr>
                </a:solidFill>
              </a:defRPr>
            </a:lvl2pPr>
            <a:lvl3pPr marL="845088" indent="0">
              <a:buNone/>
              <a:defRPr sz="1664">
                <a:solidFill>
                  <a:schemeClr val="tx1">
                    <a:tint val="75000"/>
                  </a:schemeClr>
                </a:solidFill>
              </a:defRPr>
            </a:lvl3pPr>
            <a:lvl4pPr marL="1267633" indent="0">
              <a:buNone/>
              <a:defRPr sz="1479">
                <a:solidFill>
                  <a:schemeClr val="tx1">
                    <a:tint val="75000"/>
                  </a:schemeClr>
                </a:solidFill>
              </a:defRPr>
            </a:lvl4pPr>
            <a:lvl5pPr marL="1690177" indent="0">
              <a:buNone/>
              <a:defRPr sz="1479">
                <a:solidFill>
                  <a:schemeClr val="tx1">
                    <a:tint val="75000"/>
                  </a:schemeClr>
                </a:solidFill>
              </a:defRPr>
            </a:lvl5pPr>
            <a:lvl6pPr marL="2112721" indent="0">
              <a:buNone/>
              <a:defRPr sz="1479">
                <a:solidFill>
                  <a:schemeClr val="tx1">
                    <a:tint val="75000"/>
                  </a:schemeClr>
                </a:solidFill>
              </a:defRPr>
            </a:lvl6pPr>
            <a:lvl7pPr marL="2535265" indent="0">
              <a:buNone/>
              <a:defRPr sz="1479">
                <a:solidFill>
                  <a:schemeClr val="tx1">
                    <a:tint val="75000"/>
                  </a:schemeClr>
                </a:solidFill>
              </a:defRPr>
            </a:lvl7pPr>
            <a:lvl8pPr marL="2957810" indent="0">
              <a:buNone/>
              <a:defRPr sz="1479">
                <a:solidFill>
                  <a:schemeClr val="tx1">
                    <a:tint val="75000"/>
                  </a:schemeClr>
                </a:solidFill>
              </a:defRPr>
            </a:lvl8pPr>
            <a:lvl9pPr marL="3380354" indent="0">
              <a:buNone/>
              <a:defRPr sz="1479">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864345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54350" y="345010"/>
            <a:ext cx="7940173" cy="1252534"/>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754351" y="1795346"/>
            <a:ext cx="3853555" cy="36018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840969" y="1795346"/>
            <a:ext cx="3853555" cy="36018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3082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54350" y="345010"/>
            <a:ext cx="7901903" cy="1252534"/>
          </a:xfrm>
        </p:spPr>
        <p:txBody>
          <a:bodyPr/>
          <a:lstStyle/>
          <a:p>
            <a:r>
              <a:rPr lang="en-GB" dirty="0"/>
              <a:t>Click to edit Master title style</a:t>
            </a:r>
            <a:endParaRPr lang="en-US" dirty="0"/>
          </a:p>
        </p:txBody>
      </p:sp>
      <p:sp>
        <p:nvSpPr>
          <p:cNvPr id="3" name="Text Placeholder 2"/>
          <p:cNvSpPr>
            <a:spLocks noGrp="1"/>
          </p:cNvSpPr>
          <p:nvPr>
            <p:ph type="body" idx="1"/>
          </p:nvPr>
        </p:nvSpPr>
        <p:spPr>
          <a:xfrm>
            <a:off x="2754350" y="1795346"/>
            <a:ext cx="3925229" cy="571718"/>
          </a:xfrm>
        </p:spPr>
        <p:txBody>
          <a:bodyPr anchor="b"/>
          <a:lstStyle>
            <a:lvl1pPr marL="0" indent="0">
              <a:buNone/>
              <a:defRPr sz="2218" b="1"/>
            </a:lvl1pPr>
            <a:lvl2pPr marL="422544" indent="0">
              <a:buNone/>
              <a:defRPr sz="1848" b="1"/>
            </a:lvl2pPr>
            <a:lvl3pPr marL="845088" indent="0">
              <a:buNone/>
              <a:defRPr sz="1664" b="1"/>
            </a:lvl3pPr>
            <a:lvl4pPr marL="1267633" indent="0">
              <a:buNone/>
              <a:defRPr sz="1479" b="1"/>
            </a:lvl4pPr>
            <a:lvl5pPr marL="1690177" indent="0">
              <a:buNone/>
              <a:defRPr sz="1479" b="1"/>
            </a:lvl5pPr>
            <a:lvl6pPr marL="2112721" indent="0">
              <a:buNone/>
              <a:defRPr sz="1479" b="1"/>
            </a:lvl6pPr>
            <a:lvl7pPr marL="2535265" indent="0">
              <a:buNone/>
              <a:defRPr sz="1479" b="1"/>
            </a:lvl7pPr>
            <a:lvl8pPr marL="2957810" indent="0">
              <a:buNone/>
              <a:defRPr sz="1479" b="1"/>
            </a:lvl8pPr>
            <a:lvl9pPr marL="3380354" indent="0">
              <a:buNone/>
              <a:defRPr sz="1479" b="1"/>
            </a:lvl9pPr>
          </a:lstStyle>
          <a:p>
            <a:pPr lvl="0"/>
            <a:r>
              <a:rPr lang="en-GB" dirty="0"/>
              <a:t>Click to edit Master text styles</a:t>
            </a:r>
          </a:p>
        </p:txBody>
      </p:sp>
      <p:sp>
        <p:nvSpPr>
          <p:cNvPr id="4" name="Content Placeholder 3"/>
          <p:cNvSpPr>
            <a:spLocks noGrp="1"/>
          </p:cNvSpPr>
          <p:nvPr>
            <p:ph sz="half" idx="2"/>
          </p:nvPr>
        </p:nvSpPr>
        <p:spPr>
          <a:xfrm>
            <a:off x="2754349" y="2367064"/>
            <a:ext cx="3925230" cy="30301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840970" y="1795346"/>
            <a:ext cx="3815283" cy="571718"/>
          </a:xfrm>
        </p:spPr>
        <p:txBody>
          <a:bodyPr anchor="b"/>
          <a:lstStyle>
            <a:lvl1pPr marL="0" indent="0">
              <a:buNone/>
              <a:defRPr sz="2218" b="1"/>
            </a:lvl1pPr>
            <a:lvl2pPr marL="422544" indent="0">
              <a:buNone/>
              <a:defRPr sz="1848" b="1"/>
            </a:lvl2pPr>
            <a:lvl3pPr marL="845088" indent="0">
              <a:buNone/>
              <a:defRPr sz="1664" b="1"/>
            </a:lvl3pPr>
            <a:lvl4pPr marL="1267633" indent="0">
              <a:buNone/>
              <a:defRPr sz="1479" b="1"/>
            </a:lvl4pPr>
            <a:lvl5pPr marL="1690177" indent="0">
              <a:buNone/>
              <a:defRPr sz="1479" b="1"/>
            </a:lvl5pPr>
            <a:lvl6pPr marL="2112721" indent="0">
              <a:buNone/>
              <a:defRPr sz="1479" b="1"/>
            </a:lvl6pPr>
            <a:lvl7pPr marL="2535265" indent="0">
              <a:buNone/>
              <a:defRPr sz="1479" b="1"/>
            </a:lvl7pPr>
            <a:lvl8pPr marL="2957810" indent="0">
              <a:buNone/>
              <a:defRPr sz="1479" b="1"/>
            </a:lvl8pPr>
            <a:lvl9pPr marL="3380354" indent="0">
              <a:buNone/>
              <a:defRPr sz="1479" b="1"/>
            </a:lvl9pPr>
          </a:lstStyle>
          <a:p>
            <a:pPr lvl="0"/>
            <a:r>
              <a:rPr lang="en-GB" dirty="0"/>
              <a:t>Click to edit Master text styles</a:t>
            </a:r>
          </a:p>
        </p:txBody>
      </p:sp>
      <p:sp>
        <p:nvSpPr>
          <p:cNvPr id="6" name="Content Placeholder 5"/>
          <p:cNvSpPr>
            <a:spLocks noGrp="1"/>
          </p:cNvSpPr>
          <p:nvPr>
            <p:ph sz="quarter" idx="4"/>
          </p:nvPr>
        </p:nvSpPr>
        <p:spPr>
          <a:xfrm>
            <a:off x="6840969" y="2367064"/>
            <a:ext cx="3815283" cy="30301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48424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54351" y="356838"/>
            <a:ext cx="7917366" cy="124070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12988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4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54352" y="367990"/>
            <a:ext cx="3323064" cy="1427356"/>
          </a:xfrm>
        </p:spPr>
        <p:txBody>
          <a:bodyPr anchor="b"/>
          <a:lstStyle>
            <a:lvl1pPr>
              <a:defRPr sz="2957"/>
            </a:lvl1pPr>
          </a:lstStyle>
          <a:p>
            <a:r>
              <a:rPr lang="en-GB" dirty="0"/>
              <a:t>Click to edit Master title style</a:t>
            </a:r>
            <a:endParaRPr lang="en-US" dirty="0"/>
          </a:p>
        </p:txBody>
      </p:sp>
      <p:sp>
        <p:nvSpPr>
          <p:cNvPr id="3" name="Content Placeholder 2"/>
          <p:cNvSpPr>
            <a:spLocks noGrp="1"/>
          </p:cNvSpPr>
          <p:nvPr>
            <p:ph idx="1"/>
          </p:nvPr>
        </p:nvSpPr>
        <p:spPr>
          <a:xfrm>
            <a:off x="6367346" y="1081668"/>
            <a:ext cx="4304371" cy="4326673"/>
          </a:xfrm>
        </p:spPr>
        <p:txBody>
          <a:bodyPr/>
          <a:lstStyle>
            <a:lvl1pPr>
              <a:defRPr sz="2957"/>
            </a:lvl1pPr>
            <a:lvl2pPr>
              <a:defRPr sz="2588"/>
            </a:lvl2pPr>
            <a:lvl3pPr>
              <a:defRPr sz="2218"/>
            </a:lvl3pPr>
            <a:lvl4pPr>
              <a:defRPr sz="1848"/>
            </a:lvl4pPr>
            <a:lvl5pPr>
              <a:defRPr sz="1848"/>
            </a:lvl5pPr>
            <a:lvl6pPr>
              <a:defRPr sz="1848"/>
            </a:lvl6pPr>
            <a:lvl7pPr>
              <a:defRPr sz="1848"/>
            </a:lvl7pPr>
            <a:lvl8pPr>
              <a:defRPr sz="1848"/>
            </a:lvl8pPr>
            <a:lvl9pPr>
              <a:defRPr sz="1848"/>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2754352" y="1945551"/>
            <a:ext cx="3323064" cy="3462790"/>
          </a:xfrm>
        </p:spPr>
        <p:txBody>
          <a:bodyPr/>
          <a:lstStyle>
            <a:lvl1pPr marL="0" indent="0">
              <a:buNone/>
              <a:defRPr sz="1479"/>
            </a:lvl1pPr>
            <a:lvl2pPr marL="422544" indent="0">
              <a:buNone/>
              <a:defRPr sz="1294"/>
            </a:lvl2pPr>
            <a:lvl3pPr marL="845088" indent="0">
              <a:buNone/>
              <a:defRPr sz="1109"/>
            </a:lvl3pPr>
            <a:lvl4pPr marL="1267633" indent="0">
              <a:buNone/>
              <a:defRPr sz="924"/>
            </a:lvl4pPr>
            <a:lvl5pPr marL="1690177" indent="0">
              <a:buNone/>
              <a:defRPr sz="924"/>
            </a:lvl5pPr>
            <a:lvl6pPr marL="2112721" indent="0">
              <a:buNone/>
              <a:defRPr sz="924"/>
            </a:lvl6pPr>
            <a:lvl7pPr marL="2535265" indent="0">
              <a:buNone/>
              <a:defRPr sz="924"/>
            </a:lvl7pPr>
            <a:lvl8pPr marL="2957810" indent="0">
              <a:buNone/>
              <a:defRPr sz="924"/>
            </a:lvl8pPr>
            <a:lvl9pPr marL="3380354" indent="0">
              <a:buNone/>
              <a:defRPr sz="924"/>
            </a:lvl9pPr>
          </a:lstStyle>
          <a:p>
            <a:pPr lvl="0"/>
            <a:r>
              <a:rPr lang="en-GB"/>
              <a:t>Click to edit Master text styles</a:t>
            </a:r>
          </a:p>
        </p:txBody>
      </p:sp>
    </p:spTree>
    <p:extLst>
      <p:ext uri="{BB962C8B-B14F-4D97-AF65-F5344CB8AC3E}">
        <p14:creationId xmlns:p14="http://schemas.microsoft.com/office/powerpoint/2010/main" val="3609843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356194" y="1092820"/>
            <a:ext cx="4326673" cy="4304370"/>
          </a:xfrm>
        </p:spPr>
        <p:txBody>
          <a:bodyPr anchor="t"/>
          <a:lstStyle>
            <a:lvl1pPr marL="0" indent="0">
              <a:buNone/>
              <a:defRPr sz="2957"/>
            </a:lvl1pPr>
            <a:lvl2pPr marL="422544" indent="0">
              <a:buNone/>
              <a:defRPr sz="2588"/>
            </a:lvl2pPr>
            <a:lvl3pPr marL="845088" indent="0">
              <a:buNone/>
              <a:defRPr sz="2218"/>
            </a:lvl3pPr>
            <a:lvl4pPr marL="1267633" indent="0">
              <a:buNone/>
              <a:defRPr sz="1848"/>
            </a:lvl4pPr>
            <a:lvl5pPr marL="1690177" indent="0">
              <a:buNone/>
              <a:defRPr sz="1848"/>
            </a:lvl5pPr>
            <a:lvl6pPr marL="2112721" indent="0">
              <a:buNone/>
              <a:defRPr sz="1848"/>
            </a:lvl6pPr>
            <a:lvl7pPr marL="2535265" indent="0">
              <a:buNone/>
              <a:defRPr sz="1848"/>
            </a:lvl7pPr>
            <a:lvl8pPr marL="2957810" indent="0">
              <a:buNone/>
              <a:defRPr sz="1848"/>
            </a:lvl8pPr>
            <a:lvl9pPr marL="3380354" indent="0">
              <a:buNone/>
              <a:defRPr sz="1848"/>
            </a:lvl9pPr>
          </a:lstStyle>
          <a:p>
            <a:r>
              <a:rPr lang="en-GB"/>
              <a:t>Click icon to add picture</a:t>
            </a:r>
            <a:endParaRPr lang="en-US" dirty="0"/>
          </a:p>
        </p:txBody>
      </p:sp>
      <p:sp>
        <p:nvSpPr>
          <p:cNvPr id="8" name="Title 1">
            <a:extLst>
              <a:ext uri="{FF2B5EF4-FFF2-40B4-BE49-F238E27FC236}">
                <a16:creationId xmlns:a16="http://schemas.microsoft.com/office/drawing/2014/main" id="{263B9263-9FF2-990D-32AB-EEB63E6E09A4}"/>
              </a:ext>
            </a:extLst>
          </p:cNvPr>
          <p:cNvSpPr>
            <a:spLocks noGrp="1"/>
          </p:cNvSpPr>
          <p:nvPr>
            <p:ph type="title"/>
          </p:nvPr>
        </p:nvSpPr>
        <p:spPr>
          <a:xfrm>
            <a:off x="2754352" y="367990"/>
            <a:ext cx="3323064" cy="1427356"/>
          </a:xfrm>
        </p:spPr>
        <p:txBody>
          <a:bodyPr anchor="b"/>
          <a:lstStyle>
            <a:lvl1pPr>
              <a:defRPr sz="2957"/>
            </a:lvl1pPr>
          </a:lstStyle>
          <a:p>
            <a:r>
              <a:rPr lang="en-GB" dirty="0"/>
              <a:t>Click to edit Master title style</a:t>
            </a:r>
            <a:endParaRPr lang="en-US" dirty="0"/>
          </a:p>
        </p:txBody>
      </p:sp>
      <p:sp>
        <p:nvSpPr>
          <p:cNvPr id="9" name="Text Placeholder 3">
            <a:extLst>
              <a:ext uri="{FF2B5EF4-FFF2-40B4-BE49-F238E27FC236}">
                <a16:creationId xmlns:a16="http://schemas.microsoft.com/office/drawing/2014/main" id="{E0C4756F-8426-CA16-08C7-761876CDB63D}"/>
              </a:ext>
            </a:extLst>
          </p:cNvPr>
          <p:cNvSpPr>
            <a:spLocks noGrp="1"/>
          </p:cNvSpPr>
          <p:nvPr>
            <p:ph type="body" sz="half" idx="2"/>
          </p:nvPr>
        </p:nvSpPr>
        <p:spPr>
          <a:xfrm>
            <a:off x="2754352" y="1945551"/>
            <a:ext cx="3323064" cy="3462790"/>
          </a:xfrm>
        </p:spPr>
        <p:txBody>
          <a:bodyPr/>
          <a:lstStyle>
            <a:lvl1pPr marL="0" indent="0">
              <a:buNone/>
              <a:defRPr sz="1479"/>
            </a:lvl1pPr>
            <a:lvl2pPr marL="422544" indent="0">
              <a:buNone/>
              <a:defRPr sz="1294"/>
            </a:lvl2pPr>
            <a:lvl3pPr marL="845088" indent="0">
              <a:buNone/>
              <a:defRPr sz="1109"/>
            </a:lvl3pPr>
            <a:lvl4pPr marL="1267633" indent="0">
              <a:buNone/>
              <a:defRPr sz="924"/>
            </a:lvl4pPr>
            <a:lvl5pPr marL="1690177" indent="0">
              <a:buNone/>
              <a:defRPr sz="924"/>
            </a:lvl5pPr>
            <a:lvl6pPr marL="2112721" indent="0">
              <a:buNone/>
              <a:defRPr sz="924"/>
            </a:lvl6pPr>
            <a:lvl7pPr marL="2535265" indent="0">
              <a:buNone/>
              <a:defRPr sz="924"/>
            </a:lvl7pPr>
            <a:lvl8pPr marL="2957810" indent="0">
              <a:buNone/>
              <a:defRPr sz="924"/>
            </a:lvl8pPr>
            <a:lvl9pPr marL="3380354" indent="0">
              <a:buNone/>
              <a:defRPr sz="924"/>
            </a:lvl9pPr>
          </a:lstStyle>
          <a:p>
            <a:pPr lvl="0"/>
            <a:r>
              <a:rPr lang="en-GB"/>
              <a:t>Click to edit Master text styles</a:t>
            </a:r>
          </a:p>
        </p:txBody>
      </p:sp>
    </p:spTree>
    <p:extLst>
      <p:ext uri="{BB962C8B-B14F-4D97-AF65-F5344CB8AC3E}">
        <p14:creationId xmlns:p14="http://schemas.microsoft.com/office/powerpoint/2010/main" val="143333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screenshot&#10;&#10;Description automatically generated">
            <a:extLst>
              <a:ext uri="{FF2B5EF4-FFF2-40B4-BE49-F238E27FC236}">
                <a16:creationId xmlns:a16="http://schemas.microsoft.com/office/drawing/2014/main" id="{E65118ED-20BC-08AD-AB3D-2EE9573343A5}"/>
              </a:ext>
            </a:extLst>
          </p:cNvPr>
          <p:cNvPicPr>
            <a:picLocks noChangeAspect="1"/>
          </p:cNvPicPr>
          <p:nvPr userDrawn="1"/>
        </p:nvPicPr>
        <p:blipFill>
          <a:blip r:embed="rId13"/>
          <a:stretch>
            <a:fillRect/>
          </a:stretch>
        </p:blipFill>
        <p:spPr>
          <a:xfrm>
            <a:off x="-318" y="-318"/>
            <a:ext cx="11268710" cy="6480810"/>
          </a:xfrm>
          <a:prstGeom prst="rect">
            <a:avLst/>
          </a:prstGeom>
        </p:spPr>
      </p:pic>
      <p:sp>
        <p:nvSpPr>
          <p:cNvPr id="2" name="Title Placeholder 1"/>
          <p:cNvSpPr>
            <a:spLocks noGrp="1"/>
          </p:cNvSpPr>
          <p:nvPr>
            <p:ph type="title"/>
          </p:nvPr>
        </p:nvSpPr>
        <p:spPr>
          <a:xfrm>
            <a:off x="2754351" y="345010"/>
            <a:ext cx="7917366" cy="12525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2754351" y="1725046"/>
            <a:ext cx="7917366" cy="368329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71997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45088" rtl="0" eaLnBrk="1" latinLnBrk="0" hangingPunct="1">
        <a:lnSpc>
          <a:spcPct val="90000"/>
        </a:lnSpc>
        <a:spcBef>
          <a:spcPct val="0"/>
        </a:spcBef>
        <a:buNone/>
        <a:defRPr sz="4066" b="0" i="0" kern="1200">
          <a:solidFill>
            <a:schemeClr val="tx1"/>
          </a:solidFill>
          <a:latin typeface="Bebas Neue Book" panose="020B0606020202050201" pitchFamily="34" charset="77"/>
          <a:ea typeface="+mj-ea"/>
          <a:cs typeface="+mj-cs"/>
        </a:defRPr>
      </a:lvl1pPr>
    </p:titleStyle>
    <p:bodyStyle>
      <a:lvl1pPr marL="211272" indent="-211272" algn="l" defTabSz="845088" rtl="0" eaLnBrk="1" latinLnBrk="0" hangingPunct="1">
        <a:lnSpc>
          <a:spcPct val="90000"/>
        </a:lnSpc>
        <a:spcBef>
          <a:spcPts val="924"/>
        </a:spcBef>
        <a:buFont typeface="Arial" panose="020B0604020202020204" pitchFamily="34" charset="0"/>
        <a:buChar char="•"/>
        <a:defRPr sz="2588" b="0" i="0" kern="1200">
          <a:solidFill>
            <a:schemeClr val="tx1"/>
          </a:solidFill>
          <a:latin typeface="Bebas Neue Regular" panose="020B0606020202050201" pitchFamily="34" charset="77"/>
          <a:ea typeface="+mn-ea"/>
          <a:cs typeface="+mn-cs"/>
        </a:defRPr>
      </a:lvl1pPr>
      <a:lvl2pPr marL="633816" indent="-211272" algn="l" defTabSz="845088" rtl="0" eaLnBrk="1" latinLnBrk="0" hangingPunct="1">
        <a:lnSpc>
          <a:spcPct val="90000"/>
        </a:lnSpc>
        <a:spcBef>
          <a:spcPts val="462"/>
        </a:spcBef>
        <a:buFont typeface="Arial" panose="020B0604020202020204" pitchFamily="34" charset="0"/>
        <a:buChar char="•"/>
        <a:defRPr sz="2218" b="0" i="0" kern="1200">
          <a:solidFill>
            <a:schemeClr val="tx1"/>
          </a:solidFill>
          <a:latin typeface="Bebas Neue Regular" panose="020B0606020202050201" pitchFamily="34" charset="77"/>
          <a:ea typeface="+mn-ea"/>
          <a:cs typeface="+mn-cs"/>
        </a:defRPr>
      </a:lvl2pPr>
      <a:lvl3pPr marL="1056361" indent="-211272" algn="l" defTabSz="845088" rtl="0" eaLnBrk="1" latinLnBrk="0" hangingPunct="1">
        <a:lnSpc>
          <a:spcPct val="90000"/>
        </a:lnSpc>
        <a:spcBef>
          <a:spcPts val="462"/>
        </a:spcBef>
        <a:buFont typeface="Arial" panose="020B0604020202020204" pitchFamily="34" charset="0"/>
        <a:buChar char="•"/>
        <a:defRPr sz="1848" b="0" i="0" kern="1200">
          <a:solidFill>
            <a:schemeClr val="tx1"/>
          </a:solidFill>
          <a:latin typeface="Bebas Neue Regular" panose="020B0606020202050201" pitchFamily="34" charset="77"/>
          <a:ea typeface="+mn-ea"/>
          <a:cs typeface="+mn-cs"/>
        </a:defRPr>
      </a:lvl3pPr>
      <a:lvl4pPr marL="1478905" indent="-211272" algn="l" defTabSz="845088" rtl="0" eaLnBrk="1" latinLnBrk="0" hangingPunct="1">
        <a:lnSpc>
          <a:spcPct val="90000"/>
        </a:lnSpc>
        <a:spcBef>
          <a:spcPts val="462"/>
        </a:spcBef>
        <a:buFont typeface="Arial" panose="020B0604020202020204" pitchFamily="34" charset="0"/>
        <a:buChar char="•"/>
        <a:defRPr sz="1664" b="0" i="0" kern="1200">
          <a:solidFill>
            <a:schemeClr val="tx1"/>
          </a:solidFill>
          <a:latin typeface="Bebas Neue Regular" panose="020B0606020202050201" pitchFamily="34" charset="77"/>
          <a:ea typeface="+mn-ea"/>
          <a:cs typeface="+mn-cs"/>
        </a:defRPr>
      </a:lvl4pPr>
      <a:lvl5pPr marL="1901449" indent="-211272" algn="l" defTabSz="845088" rtl="0" eaLnBrk="1" latinLnBrk="0" hangingPunct="1">
        <a:lnSpc>
          <a:spcPct val="90000"/>
        </a:lnSpc>
        <a:spcBef>
          <a:spcPts val="462"/>
        </a:spcBef>
        <a:buFont typeface="Arial" panose="020B0604020202020204" pitchFamily="34" charset="0"/>
        <a:buChar char="•"/>
        <a:defRPr sz="1664" b="0" i="0" kern="1200">
          <a:solidFill>
            <a:schemeClr val="tx1"/>
          </a:solidFill>
          <a:latin typeface="Bebas Neue Regular" panose="020B0606020202050201" pitchFamily="34" charset="77"/>
          <a:ea typeface="+mn-ea"/>
          <a:cs typeface="+mn-cs"/>
        </a:defRPr>
      </a:lvl5pPr>
      <a:lvl6pPr marL="2323993" indent="-211272" algn="l" defTabSz="845088" rtl="0" eaLnBrk="1" latinLnBrk="0" hangingPunct="1">
        <a:lnSpc>
          <a:spcPct val="90000"/>
        </a:lnSpc>
        <a:spcBef>
          <a:spcPts val="462"/>
        </a:spcBef>
        <a:buFont typeface="Arial" panose="020B0604020202020204" pitchFamily="34" charset="0"/>
        <a:buChar char="•"/>
        <a:defRPr sz="1664" kern="1200">
          <a:solidFill>
            <a:schemeClr val="tx1"/>
          </a:solidFill>
          <a:latin typeface="+mn-lt"/>
          <a:ea typeface="+mn-ea"/>
          <a:cs typeface="+mn-cs"/>
        </a:defRPr>
      </a:lvl6pPr>
      <a:lvl7pPr marL="2746538" indent="-211272" algn="l" defTabSz="845088" rtl="0" eaLnBrk="1" latinLnBrk="0" hangingPunct="1">
        <a:lnSpc>
          <a:spcPct val="90000"/>
        </a:lnSpc>
        <a:spcBef>
          <a:spcPts val="462"/>
        </a:spcBef>
        <a:buFont typeface="Arial" panose="020B0604020202020204" pitchFamily="34" charset="0"/>
        <a:buChar char="•"/>
        <a:defRPr sz="1664" kern="1200">
          <a:solidFill>
            <a:schemeClr val="tx1"/>
          </a:solidFill>
          <a:latin typeface="+mn-lt"/>
          <a:ea typeface="+mn-ea"/>
          <a:cs typeface="+mn-cs"/>
        </a:defRPr>
      </a:lvl7pPr>
      <a:lvl8pPr marL="3169082" indent="-211272" algn="l" defTabSz="845088" rtl="0" eaLnBrk="1" latinLnBrk="0" hangingPunct="1">
        <a:lnSpc>
          <a:spcPct val="90000"/>
        </a:lnSpc>
        <a:spcBef>
          <a:spcPts val="462"/>
        </a:spcBef>
        <a:buFont typeface="Arial" panose="020B0604020202020204" pitchFamily="34" charset="0"/>
        <a:buChar char="•"/>
        <a:defRPr sz="1664" kern="1200">
          <a:solidFill>
            <a:schemeClr val="tx1"/>
          </a:solidFill>
          <a:latin typeface="+mn-lt"/>
          <a:ea typeface="+mn-ea"/>
          <a:cs typeface="+mn-cs"/>
        </a:defRPr>
      </a:lvl8pPr>
      <a:lvl9pPr marL="3591626" indent="-211272" algn="l" defTabSz="845088" rtl="0" eaLnBrk="1" latinLnBrk="0" hangingPunct="1">
        <a:lnSpc>
          <a:spcPct val="90000"/>
        </a:lnSpc>
        <a:spcBef>
          <a:spcPts val="462"/>
        </a:spcBef>
        <a:buFont typeface="Arial" panose="020B0604020202020204" pitchFamily="34" charset="0"/>
        <a:buChar char="•"/>
        <a:defRPr sz="1664" kern="1200">
          <a:solidFill>
            <a:schemeClr val="tx1"/>
          </a:solidFill>
          <a:latin typeface="+mn-lt"/>
          <a:ea typeface="+mn-ea"/>
          <a:cs typeface="+mn-cs"/>
        </a:defRPr>
      </a:lvl9pPr>
    </p:bodyStyle>
    <p:otherStyle>
      <a:defPPr>
        <a:defRPr lang="en-US"/>
      </a:defPPr>
      <a:lvl1pPr marL="0" algn="l" defTabSz="845088" rtl="0" eaLnBrk="1" latinLnBrk="0" hangingPunct="1">
        <a:defRPr sz="1664" kern="1200">
          <a:solidFill>
            <a:schemeClr val="tx1"/>
          </a:solidFill>
          <a:latin typeface="+mn-lt"/>
          <a:ea typeface="+mn-ea"/>
          <a:cs typeface="+mn-cs"/>
        </a:defRPr>
      </a:lvl1pPr>
      <a:lvl2pPr marL="422544" algn="l" defTabSz="845088" rtl="0" eaLnBrk="1" latinLnBrk="0" hangingPunct="1">
        <a:defRPr sz="1664" kern="1200">
          <a:solidFill>
            <a:schemeClr val="tx1"/>
          </a:solidFill>
          <a:latin typeface="+mn-lt"/>
          <a:ea typeface="+mn-ea"/>
          <a:cs typeface="+mn-cs"/>
        </a:defRPr>
      </a:lvl2pPr>
      <a:lvl3pPr marL="845088" algn="l" defTabSz="845088" rtl="0" eaLnBrk="1" latinLnBrk="0" hangingPunct="1">
        <a:defRPr sz="1664" kern="1200">
          <a:solidFill>
            <a:schemeClr val="tx1"/>
          </a:solidFill>
          <a:latin typeface="+mn-lt"/>
          <a:ea typeface="+mn-ea"/>
          <a:cs typeface="+mn-cs"/>
        </a:defRPr>
      </a:lvl3pPr>
      <a:lvl4pPr marL="1267633" algn="l" defTabSz="845088" rtl="0" eaLnBrk="1" latinLnBrk="0" hangingPunct="1">
        <a:defRPr sz="1664" kern="1200">
          <a:solidFill>
            <a:schemeClr val="tx1"/>
          </a:solidFill>
          <a:latin typeface="+mn-lt"/>
          <a:ea typeface="+mn-ea"/>
          <a:cs typeface="+mn-cs"/>
        </a:defRPr>
      </a:lvl4pPr>
      <a:lvl5pPr marL="1690177" algn="l" defTabSz="845088" rtl="0" eaLnBrk="1" latinLnBrk="0" hangingPunct="1">
        <a:defRPr sz="1664" kern="1200">
          <a:solidFill>
            <a:schemeClr val="tx1"/>
          </a:solidFill>
          <a:latin typeface="+mn-lt"/>
          <a:ea typeface="+mn-ea"/>
          <a:cs typeface="+mn-cs"/>
        </a:defRPr>
      </a:lvl5pPr>
      <a:lvl6pPr marL="2112721" algn="l" defTabSz="845088" rtl="0" eaLnBrk="1" latinLnBrk="0" hangingPunct="1">
        <a:defRPr sz="1664" kern="1200">
          <a:solidFill>
            <a:schemeClr val="tx1"/>
          </a:solidFill>
          <a:latin typeface="+mn-lt"/>
          <a:ea typeface="+mn-ea"/>
          <a:cs typeface="+mn-cs"/>
        </a:defRPr>
      </a:lvl6pPr>
      <a:lvl7pPr marL="2535265" algn="l" defTabSz="845088" rtl="0" eaLnBrk="1" latinLnBrk="0" hangingPunct="1">
        <a:defRPr sz="1664" kern="1200">
          <a:solidFill>
            <a:schemeClr val="tx1"/>
          </a:solidFill>
          <a:latin typeface="+mn-lt"/>
          <a:ea typeface="+mn-ea"/>
          <a:cs typeface="+mn-cs"/>
        </a:defRPr>
      </a:lvl7pPr>
      <a:lvl8pPr marL="2957810" algn="l" defTabSz="845088" rtl="0" eaLnBrk="1" latinLnBrk="0" hangingPunct="1">
        <a:defRPr sz="1664" kern="1200">
          <a:solidFill>
            <a:schemeClr val="tx1"/>
          </a:solidFill>
          <a:latin typeface="+mn-lt"/>
          <a:ea typeface="+mn-ea"/>
          <a:cs typeface="+mn-cs"/>
        </a:defRPr>
      </a:lvl8pPr>
      <a:lvl9pPr marL="3380354" algn="l" defTabSz="845088" rtl="0" eaLnBrk="1" latinLnBrk="0" hangingPunct="1">
        <a:defRPr sz="16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37B6-B1C4-5A84-A9F6-2382570B2FFD}"/>
              </a:ext>
            </a:extLst>
          </p:cNvPr>
          <p:cNvSpPr>
            <a:spLocks noGrp="1"/>
          </p:cNvSpPr>
          <p:nvPr>
            <p:ph type="ctrTitle"/>
          </p:nvPr>
        </p:nvSpPr>
        <p:spPr/>
        <p:txBody>
          <a:bodyPr/>
          <a:lstStyle/>
          <a:p>
            <a:endParaRPr lang="en-PT"/>
          </a:p>
        </p:txBody>
      </p:sp>
      <p:sp>
        <p:nvSpPr>
          <p:cNvPr id="3" name="Subtitle 2">
            <a:extLst>
              <a:ext uri="{FF2B5EF4-FFF2-40B4-BE49-F238E27FC236}">
                <a16:creationId xmlns:a16="http://schemas.microsoft.com/office/drawing/2014/main" id="{C6383DB0-BC5C-9B56-4BEC-E99243DE6CF5}"/>
              </a:ext>
            </a:extLst>
          </p:cNvPr>
          <p:cNvSpPr>
            <a:spLocks noGrp="1"/>
          </p:cNvSpPr>
          <p:nvPr>
            <p:ph type="subTitle" idx="1"/>
          </p:nvPr>
        </p:nvSpPr>
        <p:spPr/>
        <p:txBody>
          <a:bodyPr/>
          <a:lstStyle/>
          <a:p>
            <a:endParaRPr lang="en-PT"/>
          </a:p>
        </p:txBody>
      </p:sp>
      <p:pic>
        <p:nvPicPr>
          <p:cNvPr id="5" name="Picture 4" descr="A green and white cover with white text&#10;&#10;Description automatically generated with low confidence">
            <a:extLst>
              <a:ext uri="{FF2B5EF4-FFF2-40B4-BE49-F238E27FC236}">
                <a16:creationId xmlns:a16="http://schemas.microsoft.com/office/drawing/2014/main" id="{B1F90A89-460E-2009-263B-495D53C8E657}"/>
              </a:ext>
            </a:extLst>
          </p:cNvPr>
          <p:cNvPicPr>
            <a:picLocks noChangeAspect="1"/>
          </p:cNvPicPr>
          <p:nvPr/>
        </p:nvPicPr>
        <p:blipFill>
          <a:blip r:embed="rId2"/>
          <a:stretch>
            <a:fillRect/>
          </a:stretch>
        </p:blipFill>
        <p:spPr>
          <a:xfrm>
            <a:off x="0" y="0"/>
            <a:ext cx="11268710" cy="6480810"/>
          </a:xfrm>
          <a:prstGeom prst="rect">
            <a:avLst/>
          </a:prstGeom>
        </p:spPr>
      </p:pic>
    </p:spTree>
    <p:extLst>
      <p:ext uri="{BB962C8B-B14F-4D97-AF65-F5344CB8AC3E}">
        <p14:creationId xmlns:p14="http://schemas.microsoft.com/office/powerpoint/2010/main" val="1937629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8D9C5CD-C0F8-0C19-EB03-FFA16BA1F550}"/>
              </a:ext>
            </a:extLst>
          </p:cNvPr>
          <p:cNvSpPr>
            <a:spLocks noGrp="1"/>
          </p:cNvSpPr>
          <p:nvPr>
            <p:ph type="title"/>
          </p:nvPr>
        </p:nvSpPr>
        <p:spPr>
          <a:xfrm>
            <a:off x="169333" y="360000"/>
            <a:ext cx="11017956" cy="1252534"/>
          </a:xfrm>
        </p:spPr>
        <p:txBody>
          <a:bodyPr>
            <a:normAutofit/>
          </a:bodyPr>
          <a:lstStyle/>
          <a:p>
            <a:r>
              <a:rPr lang="es-ES" sz="3600" dirty="0">
                <a:solidFill>
                  <a:schemeClr val="accent6">
                    <a:lumMod val="75000"/>
                  </a:schemeClr>
                </a:solidFill>
                <a:latin typeface="Helvetica" pitchFamily="2" charset="0"/>
              </a:rPr>
              <a:t>Análisis estratégico: diversificación y emprendimiento</a:t>
            </a:r>
          </a:p>
        </p:txBody>
      </p:sp>
      <p:pic>
        <p:nvPicPr>
          <p:cNvPr id="5" name="Imagen 4">
            <a:extLst>
              <a:ext uri="{FF2B5EF4-FFF2-40B4-BE49-F238E27FC236}">
                <a16:creationId xmlns:a16="http://schemas.microsoft.com/office/drawing/2014/main" id="{80671B71-5719-5A03-1F5E-3466F633BD23}"/>
              </a:ext>
            </a:extLst>
          </p:cNvPr>
          <p:cNvPicPr>
            <a:picLocks noChangeAspect="1"/>
          </p:cNvPicPr>
          <p:nvPr/>
        </p:nvPicPr>
        <p:blipFill>
          <a:blip r:embed="rId2"/>
          <a:stretch>
            <a:fillRect/>
          </a:stretch>
        </p:blipFill>
        <p:spPr>
          <a:xfrm>
            <a:off x="6434667" y="1465821"/>
            <a:ext cx="5004679" cy="4223525"/>
          </a:xfrm>
          <a:prstGeom prst="rect">
            <a:avLst/>
          </a:prstGeom>
        </p:spPr>
      </p:pic>
      <p:sp>
        <p:nvSpPr>
          <p:cNvPr id="7" name="CuadroTexto 6">
            <a:extLst>
              <a:ext uri="{FF2B5EF4-FFF2-40B4-BE49-F238E27FC236}">
                <a16:creationId xmlns:a16="http://schemas.microsoft.com/office/drawing/2014/main" id="{F554FA89-0876-4D78-93E3-E71EFFF0C859}"/>
              </a:ext>
            </a:extLst>
          </p:cNvPr>
          <p:cNvSpPr txBox="1"/>
          <p:nvPr/>
        </p:nvSpPr>
        <p:spPr>
          <a:xfrm>
            <a:off x="327375" y="3901909"/>
            <a:ext cx="5633154" cy="1754326"/>
          </a:xfrm>
          <a:prstGeom prst="rect">
            <a:avLst/>
          </a:prstGeom>
          <a:noFill/>
        </p:spPr>
        <p:txBody>
          <a:bodyPr wrap="square">
            <a:spAutoFit/>
          </a:bodyPr>
          <a:lstStyle/>
          <a:p>
            <a:r>
              <a:rPr lang="es-ES" b="1" dirty="0">
                <a:effectLst/>
                <a:latin typeface="Helvetica" pitchFamily="2" charset="0"/>
              </a:rPr>
              <a:t>Punto de partida:</a:t>
            </a:r>
          </a:p>
          <a:p>
            <a:pPr marL="285750" indent="-285750" algn="just">
              <a:buFontTx/>
              <a:buChar char="-"/>
            </a:pPr>
            <a:r>
              <a:rPr lang="es-ES" dirty="0">
                <a:effectLst/>
                <a:latin typeface="Helvetica" pitchFamily="2" charset="0"/>
              </a:rPr>
              <a:t>base documental reflejada en los diferentes capítulos del libro</a:t>
            </a:r>
          </a:p>
          <a:p>
            <a:pPr marL="285750" indent="-285750" algn="just">
              <a:buFontTx/>
              <a:buChar char="-"/>
            </a:pPr>
            <a:r>
              <a:rPr lang="es-ES" dirty="0">
                <a:effectLst/>
                <a:latin typeface="Helvetica" pitchFamily="2" charset="0"/>
              </a:rPr>
              <a:t>el análisis de sostenibilidad del sector pesquero</a:t>
            </a:r>
          </a:p>
          <a:p>
            <a:endParaRPr lang="es-ES" i="1" dirty="0">
              <a:effectLst/>
              <a:latin typeface="Helvetica" pitchFamily="2" charset="0"/>
            </a:endParaRPr>
          </a:p>
          <a:p>
            <a:endParaRPr lang="es-ES" dirty="0">
              <a:effectLst/>
              <a:latin typeface="Helvetica" pitchFamily="2" charset="0"/>
            </a:endParaRPr>
          </a:p>
        </p:txBody>
      </p:sp>
      <p:sp>
        <p:nvSpPr>
          <p:cNvPr id="9" name="CuadroTexto 8">
            <a:extLst>
              <a:ext uri="{FF2B5EF4-FFF2-40B4-BE49-F238E27FC236}">
                <a16:creationId xmlns:a16="http://schemas.microsoft.com/office/drawing/2014/main" id="{5FE7C57C-C07C-30E8-4FFC-F8C6193B3582}"/>
              </a:ext>
            </a:extLst>
          </p:cNvPr>
          <p:cNvSpPr txBox="1"/>
          <p:nvPr/>
        </p:nvSpPr>
        <p:spPr>
          <a:xfrm>
            <a:off x="327375" y="2106996"/>
            <a:ext cx="5463821" cy="1200329"/>
          </a:xfrm>
          <a:prstGeom prst="rect">
            <a:avLst/>
          </a:prstGeom>
          <a:noFill/>
        </p:spPr>
        <p:txBody>
          <a:bodyPr wrap="square">
            <a:spAutoFit/>
          </a:bodyPr>
          <a:lstStyle/>
          <a:p>
            <a:pPr algn="just"/>
            <a:r>
              <a:rPr lang="es-ES" b="1" i="1" dirty="0">
                <a:effectLst/>
                <a:latin typeface="Helvetica" pitchFamily="2" charset="0"/>
              </a:rPr>
              <a:t>Objetivo</a:t>
            </a:r>
            <a:r>
              <a:rPr lang="es-ES" i="1" dirty="0">
                <a:effectLst/>
                <a:latin typeface="Helvetica" pitchFamily="2" charset="0"/>
              </a:rPr>
              <a:t>: determinar las ventajas competitivas que tiene los diferentes sectores vinculados a la pesca profesional en el TIRM y evaluar la estrategia genérica a emplear que mejor convenga.</a:t>
            </a:r>
            <a:endParaRPr lang="es-ES" dirty="0">
              <a:effectLst/>
              <a:latin typeface="Helvetica" pitchFamily="2" charset="0"/>
            </a:endParaRPr>
          </a:p>
        </p:txBody>
      </p:sp>
      <p:sp>
        <p:nvSpPr>
          <p:cNvPr id="10" name="CuadroTexto 9">
            <a:extLst>
              <a:ext uri="{FF2B5EF4-FFF2-40B4-BE49-F238E27FC236}">
                <a16:creationId xmlns:a16="http://schemas.microsoft.com/office/drawing/2014/main" id="{1248E645-948B-03B9-C130-E094E8BEF872}"/>
              </a:ext>
            </a:extLst>
          </p:cNvPr>
          <p:cNvSpPr txBox="1"/>
          <p:nvPr/>
        </p:nvSpPr>
        <p:spPr>
          <a:xfrm>
            <a:off x="305676" y="1458998"/>
            <a:ext cx="4176007" cy="584775"/>
          </a:xfrm>
          <a:prstGeom prst="rect">
            <a:avLst/>
          </a:prstGeom>
          <a:noFill/>
        </p:spPr>
        <p:txBody>
          <a:bodyPr wrap="square" rtlCol="0">
            <a:spAutoFit/>
          </a:bodyPr>
          <a:lstStyle/>
          <a:p>
            <a:r>
              <a:rPr lang="es-ES" sz="3200" b="1" dirty="0">
                <a:solidFill>
                  <a:schemeClr val="accent6">
                    <a:lumMod val="75000"/>
                  </a:schemeClr>
                </a:solidFill>
                <a:latin typeface="Helvetica" pitchFamily="2" charset="0"/>
              </a:rPr>
              <a:t>Análisis DAFO</a:t>
            </a:r>
          </a:p>
        </p:txBody>
      </p:sp>
      <p:sp>
        <p:nvSpPr>
          <p:cNvPr id="2" name="CuadroTexto 1">
            <a:extLst>
              <a:ext uri="{FF2B5EF4-FFF2-40B4-BE49-F238E27FC236}">
                <a16:creationId xmlns:a16="http://schemas.microsoft.com/office/drawing/2014/main" id="{15BAC2DE-CB2F-976C-C940-E7525C775E73}"/>
              </a:ext>
            </a:extLst>
          </p:cNvPr>
          <p:cNvSpPr txBox="1"/>
          <p:nvPr/>
        </p:nvSpPr>
        <p:spPr>
          <a:xfrm>
            <a:off x="7820167" y="4651846"/>
            <a:ext cx="532263" cy="369332"/>
          </a:xfrm>
          <a:prstGeom prst="rect">
            <a:avLst/>
          </a:prstGeom>
          <a:noFill/>
        </p:spPr>
        <p:txBody>
          <a:bodyPr wrap="square" rtlCol="0">
            <a:spAutoFit/>
          </a:bodyPr>
          <a:lstStyle/>
          <a:p>
            <a:r>
              <a:rPr lang="es-ES" dirty="0">
                <a:solidFill>
                  <a:schemeClr val="bg1"/>
                </a:solidFill>
              </a:rPr>
              <a:t>11</a:t>
            </a:r>
          </a:p>
        </p:txBody>
      </p:sp>
      <p:sp>
        <p:nvSpPr>
          <p:cNvPr id="3" name="CuadroTexto 2">
            <a:extLst>
              <a:ext uri="{FF2B5EF4-FFF2-40B4-BE49-F238E27FC236}">
                <a16:creationId xmlns:a16="http://schemas.microsoft.com/office/drawing/2014/main" id="{AC53E784-710C-B927-B62B-D9B8BB782A2B}"/>
              </a:ext>
            </a:extLst>
          </p:cNvPr>
          <p:cNvSpPr txBox="1"/>
          <p:nvPr/>
        </p:nvSpPr>
        <p:spPr>
          <a:xfrm>
            <a:off x="7820166" y="2937993"/>
            <a:ext cx="532263" cy="369332"/>
          </a:xfrm>
          <a:prstGeom prst="rect">
            <a:avLst/>
          </a:prstGeom>
          <a:noFill/>
        </p:spPr>
        <p:txBody>
          <a:bodyPr wrap="square" rtlCol="0">
            <a:spAutoFit/>
          </a:bodyPr>
          <a:lstStyle/>
          <a:p>
            <a:r>
              <a:rPr lang="es-ES" dirty="0">
                <a:solidFill>
                  <a:schemeClr val="bg1"/>
                </a:solidFill>
              </a:rPr>
              <a:t>19</a:t>
            </a:r>
          </a:p>
        </p:txBody>
      </p:sp>
      <p:sp>
        <p:nvSpPr>
          <p:cNvPr id="6" name="CuadroTexto 5">
            <a:extLst>
              <a:ext uri="{FF2B5EF4-FFF2-40B4-BE49-F238E27FC236}">
                <a16:creationId xmlns:a16="http://schemas.microsoft.com/office/drawing/2014/main" id="{2B800EE2-2401-3870-414F-630A0CC605B9}"/>
              </a:ext>
            </a:extLst>
          </p:cNvPr>
          <p:cNvSpPr txBox="1"/>
          <p:nvPr/>
        </p:nvSpPr>
        <p:spPr>
          <a:xfrm>
            <a:off x="9703810" y="4604078"/>
            <a:ext cx="532263" cy="369332"/>
          </a:xfrm>
          <a:prstGeom prst="rect">
            <a:avLst/>
          </a:prstGeom>
          <a:noFill/>
        </p:spPr>
        <p:txBody>
          <a:bodyPr wrap="square" rtlCol="0">
            <a:spAutoFit/>
          </a:bodyPr>
          <a:lstStyle/>
          <a:p>
            <a:r>
              <a:rPr lang="es-ES" dirty="0">
                <a:solidFill>
                  <a:schemeClr val="bg1"/>
                </a:solidFill>
              </a:rPr>
              <a:t>15</a:t>
            </a:r>
          </a:p>
        </p:txBody>
      </p:sp>
      <p:sp>
        <p:nvSpPr>
          <p:cNvPr id="8" name="CuadroTexto 7">
            <a:extLst>
              <a:ext uri="{FF2B5EF4-FFF2-40B4-BE49-F238E27FC236}">
                <a16:creationId xmlns:a16="http://schemas.microsoft.com/office/drawing/2014/main" id="{7B67F646-2A24-A1EA-B7D1-5BD8458B063C}"/>
              </a:ext>
            </a:extLst>
          </p:cNvPr>
          <p:cNvSpPr txBox="1"/>
          <p:nvPr/>
        </p:nvSpPr>
        <p:spPr>
          <a:xfrm>
            <a:off x="9698085" y="2899756"/>
            <a:ext cx="532263" cy="369332"/>
          </a:xfrm>
          <a:prstGeom prst="rect">
            <a:avLst/>
          </a:prstGeom>
          <a:noFill/>
        </p:spPr>
        <p:txBody>
          <a:bodyPr wrap="square" rtlCol="0">
            <a:spAutoFit/>
          </a:bodyPr>
          <a:lstStyle/>
          <a:p>
            <a:r>
              <a:rPr lang="es-ES" dirty="0">
                <a:solidFill>
                  <a:schemeClr val="bg1"/>
                </a:solidFill>
              </a:rPr>
              <a:t>13</a:t>
            </a:r>
          </a:p>
        </p:txBody>
      </p:sp>
    </p:spTree>
    <p:extLst>
      <p:ext uri="{BB962C8B-B14F-4D97-AF65-F5344CB8AC3E}">
        <p14:creationId xmlns:p14="http://schemas.microsoft.com/office/powerpoint/2010/main" val="1216874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8D9C5CD-C0F8-0C19-EB03-FFA16BA1F550}"/>
              </a:ext>
            </a:extLst>
          </p:cNvPr>
          <p:cNvSpPr>
            <a:spLocks noGrp="1"/>
          </p:cNvSpPr>
          <p:nvPr>
            <p:ph type="title"/>
          </p:nvPr>
        </p:nvSpPr>
        <p:spPr>
          <a:xfrm>
            <a:off x="169333" y="360000"/>
            <a:ext cx="11017956" cy="1252534"/>
          </a:xfrm>
        </p:spPr>
        <p:txBody>
          <a:bodyPr>
            <a:normAutofit/>
          </a:bodyPr>
          <a:lstStyle/>
          <a:p>
            <a:r>
              <a:rPr lang="es-ES" sz="3600" dirty="0">
                <a:solidFill>
                  <a:schemeClr val="accent6">
                    <a:lumMod val="75000"/>
                  </a:schemeClr>
                </a:solidFill>
                <a:latin typeface="Helvetica" pitchFamily="2" charset="0"/>
              </a:rPr>
              <a:t>Líneas estratégicas de actuación </a:t>
            </a:r>
          </a:p>
        </p:txBody>
      </p:sp>
      <p:sp>
        <p:nvSpPr>
          <p:cNvPr id="3" name="CuadroTexto 2">
            <a:extLst>
              <a:ext uri="{FF2B5EF4-FFF2-40B4-BE49-F238E27FC236}">
                <a16:creationId xmlns:a16="http://schemas.microsoft.com/office/drawing/2014/main" id="{D3FC2F26-BF7E-C761-F161-04D3778DF2CC}"/>
              </a:ext>
            </a:extLst>
          </p:cNvPr>
          <p:cNvSpPr txBox="1"/>
          <p:nvPr/>
        </p:nvSpPr>
        <p:spPr>
          <a:xfrm>
            <a:off x="169333" y="1163935"/>
            <a:ext cx="10509956" cy="646331"/>
          </a:xfrm>
          <a:prstGeom prst="rect">
            <a:avLst/>
          </a:prstGeom>
          <a:noFill/>
        </p:spPr>
        <p:txBody>
          <a:bodyPr wrap="square">
            <a:spAutoFit/>
          </a:bodyPr>
          <a:lstStyle/>
          <a:p>
            <a:r>
              <a:rPr lang="es-ES" i="1" dirty="0">
                <a:solidFill>
                  <a:schemeClr val="tx1">
                    <a:lumMod val="50000"/>
                    <a:lumOff val="50000"/>
                  </a:schemeClr>
                </a:solidFill>
                <a:effectLst/>
                <a:latin typeface="Helvetica" pitchFamily="2" charset="0"/>
              </a:rPr>
              <a:t>A partir del análisis DAFO se detallan 11 potenciales líneas estratégicas de actuación para alcanzar</a:t>
            </a:r>
            <a:endParaRPr lang="es-ES" dirty="0">
              <a:solidFill>
                <a:schemeClr val="tx1">
                  <a:lumMod val="50000"/>
                  <a:lumOff val="50000"/>
                </a:schemeClr>
              </a:solidFill>
              <a:effectLst/>
              <a:latin typeface="Helvetica" pitchFamily="2" charset="0"/>
            </a:endParaRPr>
          </a:p>
          <a:p>
            <a:r>
              <a:rPr lang="es-ES" i="1" dirty="0">
                <a:solidFill>
                  <a:schemeClr val="tx1">
                    <a:lumMod val="50000"/>
                    <a:lumOff val="50000"/>
                  </a:schemeClr>
                </a:solidFill>
                <a:effectLst/>
                <a:latin typeface="Helvetica" pitchFamily="2" charset="0"/>
              </a:rPr>
              <a:t>y mejorar la sostenibilidad pesquera en el TIRM.</a:t>
            </a:r>
            <a:endParaRPr lang="es-ES" dirty="0">
              <a:solidFill>
                <a:schemeClr val="tx1">
                  <a:lumMod val="50000"/>
                  <a:lumOff val="50000"/>
                </a:schemeClr>
              </a:solidFill>
              <a:effectLst/>
              <a:latin typeface="Helvetica" pitchFamily="2" charset="0"/>
            </a:endParaRPr>
          </a:p>
        </p:txBody>
      </p:sp>
      <p:sp>
        <p:nvSpPr>
          <p:cNvPr id="8" name="CuadroTexto 7">
            <a:extLst>
              <a:ext uri="{FF2B5EF4-FFF2-40B4-BE49-F238E27FC236}">
                <a16:creationId xmlns:a16="http://schemas.microsoft.com/office/drawing/2014/main" id="{566A4E4B-72FF-82F5-DA15-841842CFF23A}"/>
              </a:ext>
            </a:extLst>
          </p:cNvPr>
          <p:cNvSpPr txBox="1"/>
          <p:nvPr/>
        </p:nvSpPr>
        <p:spPr>
          <a:xfrm>
            <a:off x="720000" y="2088000"/>
            <a:ext cx="9810044" cy="3323987"/>
          </a:xfrm>
          <a:prstGeom prst="rect">
            <a:avLst/>
          </a:prstGeom>
          <a:noFill/>
        </p:spPr>
        <p:txBody>
          <a:bodyPr wrap="square">
            <a:spAutoFit/>
          </a:bodyPr>
          <a:lstStyle/>
          <a:p>
            <a:pPr marL="230188" indent="-230188" algn="just">
              <a:spcBef>
                <a:spcPts val="600"/>
              </a:spcBef>
              <a:spcAft>
                <a:spcPts val="600"/>
              </a:spcAft>
            </a:pPr>
            <a:r>
              <a:rPr lang="es-ES" sz="2000" dirty="0">
                <a:latin typeface="Helvetica" pitchFamily="2" charset="0"/>
              </a:rPr>
              <a:t>-  Aprovechar la demanda gastronómica en sitios turísticos, innovando con productos “hechos a medida” para el consumidor.</a:t>
            </a:r>
          </a:p>
          <a:p>
            <a:pPr marL="230188" indent="-230188" algn="just">
              <a:spcBef>
                <a:spcPts val="600"/>
              </a:spcBef>
              <a:spcAft>
                <a:spcPts val="600"/>
              </a:spcAft>
            </a:pPr>
            <a:r>
              <a:rPr lang="es-ES" sz="2000" dirty="0">
                <a:latin typeface="Helvetica" pitchFamily="2" charset="0"/>
              </a:rPr>
              <a:t>- Programa de promoción del producto pesquero artesanal del río Miño a través de su diferenciación por frescura y calidad, generando una marca propia con atributos sociales y de calidad.</a:t>
            </a:r>
          </a:p>
          <a:p>
            <a:pPr marL="230188" indent="-230188" algn="just">
              <a:spcBef>
                <a:spcPts val="600"/>
              </a:spcBef>
              <a:spcAft>
                <a:spcPts val="600"/>
              </a:spcAft>
            </a:pPr>
            <a:r>
              <a:rPr lang="es-ES" sz="2000" dirty="0">
                <a:latin typeface="Helvetica" pitchFamily="2" charset="0"/>
              </a:rPr>
              <a:t>- Creación de un “paisaje cultural” constituido por el patrimonio natural y cultural del río Miño.</a:t>
            </a:r>
          </a:p>
          <a:p>
            <a:pPr marL="230188" indent="-230188" algn="just">
              <a:spcBef>
                <a:spcPts val="600"/>
              </a:spcBef>
              <a:spcAft>
                <a:spcPts val="600"/>
              </a:spcAft>
            </a:pPr>
            <a:r>
              <a:rPr lang="es-ES" sz="2000" dirty="0">
                <a:latin typeface="Helvetica" pitchFamily="2" charset="0"/>
              </a:rPr>
              <a:t>- Establecer una gestión compartida entre pescadores y comercializadores/ restauradores de “captura a la medida” para evitar la caída de los precios.</a:t>
            </a:r>
            <a:endParaRPr lang="es-ES" dirty="0"/>
          </a:p>
        </p:txBody>
      </p:sp>
      <p:pic>
        <p:nvPicPr>
          <p:cNvPr id="12" name="Imagen 11">
            <a:extLst>
              <a:ext uri="{FF2B5EF4-FFF2-40B4-BE49-F238E27FC236}">
                <a16:creationId xmlns:a16="http://schemas.microsoft.com/office/drawing/2014/main" id="{5858795C-A3CA-E1B4-7A80-7BBC6FEA4654}"/>
              </a:ext>
            </a:extLst>
          </p:cNvPr>
          <p:cNvPicPr>
            <a:picLocks noChangeAspect="1"/>
          </p:cNvPicPr>
          <p:nvPr/>
        </p:nvPicPr>
        <p:blipFill rotWithShape="1">
          <a:blip r:embed="rId3"/>
          <a:srcRect l="-458" t="33496" r="22005" b="4954"/>
          <a:stretch/>
        </p:blipFill>
        <p:spPr>
          <a:xfrm>
            <a:off x="7341440" y="2491618"/>
            <a:ext cx="3965269" cy="3988557"/>
          </a:xfrm>
          <a:prstGeom prst="rect">
            <a:avLst/>
          </a:prstGeom>
        </p:spPr>
      </p:pic>
    </p:spTree>
    <p:extLst>
      <p:ext uri="{BB962C8B-B14F-4D97-AF65-F5344CB8AC3E}">
        <p14:creationId xmlns:p14="http://schemas.microsoft.com/office/powerpoint/2010/main" val="2630429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2464EA0-AF3A-C50D-6D31-9809F7E1A701}"/>
              </a:ext>
            </a:extLst>
          </p:cNvPr>
          <p:cNvPicPr>
            <a:picLocks noChangeAspect="1"/>
          </p:cNvPicPr>
          <p:nvPr/>
        </p:nvPicPr>
        <p:blipFill rotWithShape="1">
          <a:blip r:embed="rId3">
            <a:alphaModFix amt="70000"/>
          </a:blip>
          <a:srcRect l="-458" t="33496" r="22005" b="4954"/>
          <a:stretch/>
        </p:blipFill>
        <p:spPr>
          <a:xfrm>
            <a:off x="7341440" y="2491618"/>
            <a:ext cx="3965269" cy="3988557"/>
          </a:xfrm>
          <a:prstGeom prst="rect">
            <a:avLst/>
          </a:prstGeom>
        </p:spPr>
      </p:pic>
      <p:sp>
        <p:nvSpPr>
          <p:cNvPr id="5" name="CuadroTexto 4">
            <a:extLst>
              <a:ext uri="{FF2B5EF4-FFF2-40B4-BE49-F238E27FC236}">
                <a16:creationId xmlns:a16="http://schemas.microsoft.com/office/drawing/2014/main" id="{FE3FEE78-844D-9FC4-4371-C71110F93AB1}"/>
              </a:ext>
            </a:extLst>
          </p:cNvPr>
          <p:cNvSpPr txBox="1"/>
          <p:nvPr/>
        </p:nvSpPr>
        <p:spPr>
          <a:xfrm>
            <a:off x="720000" y="2088000"/>
            <a:ext cx="10083608" cy="1785104"/>
          </a:xfrm>
          <a:prstGeom prst="rect">
            <a:avLst/>
          </a:prstGeom>
          <a:noFill/>
        </p:spPr>
        <p:txBody>
          <a:bodyPr wrap="square">
            <a:spAutoFit/>
          </a:bodyPr>
          <a:lstStyle/>
          <a:p>
            <a:pPr marL="184150" indent="-184150" algn="just">
              <a:spcBef>
                <a:spcPts val="600"/>
              </a:spcBef>
              <a:spcAft>
                <a:spcPts val="600"/>
              </a:spcAft>
            </a:pPr>
            <a:r>
              <a:rPr lang="es-ES" sz="1800" dirty="0">
                <a:latin typeface="Helvetica" pitchFamily="2" charset="0"/>
              </a:rPr>
              <a:t>- </a:t>
            </a:r>
            <a:r>
              <a:rPr lang="es-ES" sz="2000" dirty="0">
                <a:latin typeface="Helvetica" pitchFamily="2" charset="0"/>
              </a:rPr>
              <a:t>Desarrollo e implantación de nuevas actividades relacionadas con el modelo río-pesca, que proporcionen ingresos complementarios y motive el relevo generacional con actividades más atractivas.</a:t>
            </a:r>
          </a:p>
          <a:p>
            <a:pPr marL="182563" indent="-176213" algn="just">
              <a:spcBef>
                <a:spcPts val="600"/>
              </a:spcBef>
              <a:spcAft>
                <a:spcPts val="600"/>
              </a:spcAft>
            </a:pPr>
            <a:r>
              <a:rPr lang="es-ES" sz="2000" dirty="0">
                <a:effectLst/>
                <a:latin typeface="Helvetica" pitchFamily="2" charset="0"/>
              </a:rPr>
              <a:t>- Desarrollar Planes de gestión a largo plazo, basados en un mejor conocimiento científico, para alcanzar una explotación sostenible de los recursos pesqueros.</a:t>
            </a:r>
          </a:p>
        </p:txBody>
      </p:sp>
      <p:sp>
        <p:nvSpPr>
          <p:cNvPr id="8" name="Título 1">
            <a:extLst>
              <a:ext uri="{FF2B5EF4-FFF2-40B4-BE49-F238E27FC236}">
                <a16:creationId xmlns:a16="http://schemas.microsoft.com/office/drawing/2014/main" id="{258F2C58-9727-708C-77DD-9AA2179D01C4}"/>
              </a:ext>
            </a:extLst>
          </p:cNvPr>
          <p:cNvSpPr>
            <a:spLocks noGrp="1"/>
          </p:cNvSpPr>
          <p:nvPr>
            <p:ph type="title"/>
          </p:nvPr>
        </p:nvSpPr>
        <p:spPr>
          <a:xfrm>
            <a:off x="169333" y="360000"/>
            <a:ext cx="11017956" cy="1252534"/>
          </a:xfrm>
        </p:spPr>
        <p:txBody>
          <a:bodyPr>
            <a:normAutofit/>
          </a:bodyPr>
          <a:lstStyle/>
          <a:p>
            <a:r>
              <a:rPr lang="es-ES" sz="3600" dirty="0">
                <a:latin typeface="Helvetica" pitchFamily="2" charset="0"/>
              </a:rPr>
              <a:t>Líneas estratégicas de actuación </a:t>
            </a:r>
          </a:p>
        </p:txBody>
      </p:sp>
      <p:sp>
        <p:nvSpPr>
          <p:cNvPr id="9" name="CuadroTexto 8">
            <a:extLst>
              <a:ext uri="{FF2B5EF4-FFF2-40B4-BE49-F238E27FC236}">
                <a16:creationId xmlns:a16="http://schemas.microsoft.com/office/drawing/2014/main" id="{D1E15CE7-0667-CF91-82DA-A673E6101941}"/>
              </a:ext>
            </a:extLst>
          </p:cNvPr>
          <p:cNvSpPr txBox="1"/>
          <p:nvPr/>
        </p:nvSpPr>
        <p:spPr>
          <a:xfrm>
            <a:off x="169333" y="1163935"/>
            <a:ext cx="10509956" cy="646331"/>
          </a:xfrm>
          <a:prstGeom prst="rect">
            <a:avLst/>
          </a:prstGeom>
          <a:noFill/>
        </p:spPr>
        <p:txBody>
          <a:bodyPr wrap="square">
            <a:spAutoFit/>
          </a:bodyPr>
          <a:lstStyle/>
          <a:p>
            <a:r>
              <a:rPr lang="es-ES" i="1" dirty="0">
                <a:solidFill>
                  <a:schemeClr val="tx1">
                    <a:lumMod val="50000"/>
                    <a:lumOff val="50000"/>
                  </a:schemeClr>
                </a:solidFill>
                <a:effectLst/>
                <a:latin typeface="Helvetica" pitchFamily="2" charset="0"/>
              </a:rPr>
              <a:t>A partir del análisis DAFO se detallan 11 potenciales líneas estratégicas de actuación para alcanzar</a:t>
            </a:r>
            <a:endParaRPr lang="es-ES" dirty="0">
              <a:solidFill>
                <a:schemeClr val="tx1">
                  <a:lumMod val="50000"/>
                  <a:lumOff val="50000"/>
                </a:schemeClr>
              </a:solidFill>
              <a:effectLst/>
              <a:latin typeface="Helvetica" pitchFamily="2" charset="0"/>
            </a:endParaRPr>
          </a:p>
          <a:p>
            <a:r>
              <a:rPr lang="es-ES" i="1" dirty="0">
                <a:solidFill>
                  <a:schemeClr val="tx1">
                    <a:lumMod val="50000"/>
                    <a:lumOff val="50000"/>
                  </a:schemeClr>
                </a:solidFill>
                <a:effectLst/>
                <a:latin typeface="Helvetica" pitchFamily="2" charset="0"/>
              </a:rPr>
              <a:t>y mejorar la sostenibilidad pesquera en el TIRM.</a:t>
            </a:r>
            <a:endParaRPr lang="es-ES" dirty="0">
              <a:solidFill>
                <a:schemeClr val="tx1">
                  <a:lumMod val="50000"/>
                  <a:lumOff val="50000"/>
                </a:schemeClr>
              </a:solidFill>
              <a:effectLst/>
              <a:latin typeface="Helvetica" pitchFamily="2" charset="0"/>
            </a:endParaRPr>
          </a:p>
        </p:txBody>
      </p:sp>
    </p:spTree>
    <p:extLst>
      <p:ext uri="{BB962C8B-B14F-4D97-AF65-F5344CB8AC3E}">
        <p14:creationId xmlns:p14="http://schemas.microsoft.com/office/powerpoint/2010/main" val="240104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58F2C58-9727-708C-77DD-9AA2179D01C4}"/>
              </a:ext>
            </a:extLst>
          </p:cNvPr>
          <p:cNvSpPr>
            <a:spLocks noGrp="1"/>
          </p:cNvSpPr>
          <p:nvPr>
            <p:ph type="title"/>
          </p:nvPr>
        </p:nvSpPr>
        <p:spPr>
          <a:xfrm>
            <a:off x="169333" y="360000"/>
            <a:ext cx="11017956" cy="1252534"/>
          </a:xfrm>
        </p:spPr>
        <p:txBody>
          <a:bodyPr>
            <a:normAutofit/>
          </a:bodyPr>
          <a:lstStyle/>
          <a:p>
            <a:r>
              <a:rPr lang="es-ES" sz="3600" dirty="0">
                <a:solidFill>
                  <a:schemeClr val="accent6">
                    <a:lumMod val="75000"/>
                  </a:schemeClr>
                </a:solidFill>
                <a:latin typeface="Helvetica" pitchFamily="2" charset="0"/>
              </a:rPr>
              <a:t>Diversificación Económica</a:t>
            </a:r>
          </a:p>
        </p:txBody>
      </p:sp>
      <p:sp>
        <p:nvSpPr>
          <p:cNvPr id="9" name="CuadroTexto 8">
            <a:extLst>
              <a:ext uri="{FF2B5EF4-FFF2-40B4-BE49-F238E27FC236}">
                <a16:creationId xmlns:a16="http://schemas.microsoft.com/office/drawing/2014/main" id="{D1E15CE7-0667-CF91-82DA-A673E6101941}"/>
              </a:ext>
            </a:extLst>
          </p:cNvPr>
          <p:cNvSpPr txBox="1"/>
          <p:nvPr/>
        </p:nvSpPr>
        <p:spPr>
          <a:xfrm>
            <a:off x="169333" y="1372279"/>
            <a:ext cx="10509956" cy="1477328"/>
          </a:xfrm>
          <a:prstGeom prst="rect">
            <a:avLst/>
          </a:prstGeom>
          <a:noFill/>
        </p:spPr>
        <p:txBody>
          <a:bodyPr wrap="square">
            <a:spAutoFit/>
          </a:bodyPr>
          <a:lstStyle/>
          <a:p>
            <a:r>
              <a:rPr lang="es-ES" dirty="0">
                <a:solidFill>
                  <a:schemeClr val="tx1">
                    <a:lumMod val="50000"/>
                    <a:lumOff val="50000"/>
                  </a:schemeClr>
                </a:solidFill>
                <a:effectLst/>
                <a:latin typeface="Helvetica" pitchFamily="2" charset="0"/>
              </a:rPr>
              <a:t>Dado el bajo rendimiento de la pesca y la falta de relevo generacional, sería interesante establecer líneas estratégicas en materia de diversificación y emprendimiento, a fin de generar en la comunidad pesquera nuevas fuentes de empleo e ingresos, mejorando la competitividad laboral y fomentando el crecimiento económico de las personas que se dedican a esta actividad y de su entorno (FARNET, 2011).</a:t>
            </a:r>
          </a:p>
        </p:txBody>
      </p:sp>
      <p:sp>
        <p:nvSpPr>
          <p:cNvPr id="2" name="CuadroTexto 1">
            <a:extLst>
              <a:ext uri="{FF2B5EF4-FFF2-40B4-BE49-F238E27FC236}">
                <a16:creationId xmlns:a16="http://schemas.microsoft.com/office/drawing/2014/main" id="{83EA8B0D-3F9D-F431-93A1-D7A3A2C14BE7}"/>
              </a:ext>
            </a:extLst>
          </p:cNvPr>
          <p:cNvSpPr txBox="1"/>
          <p:nvPr/>
        </p:nvSpPr>
        <p:spPr>
          <a:xfrm>
            <a:off x="509287" y="3240087"/>
            <a:ext cx="5923412" cy="2308324"/>
          </a:xfrm>
          <a:prstGeom prst="rect">
            <a:avLst/>
          </a:prstGeom>
          <a:noFill/>
        </p:spPr>
        <p:txBody>
          <a:bodyPr wrap="square" rtlCol="0">
            <a:spAutoFit/>
          </a:bodyPr>
          <a:lstStyle/>
          <a:p>
            <a:r>
              <a:rPr lang="es-ES" b="1" dirty="0">
                <a:latin typeface="Helvetica" pitchFamily="2" charset="0"/>
              </a:rPr>
              <a:t>Marca alimentaria: </a:t>
            </a:r>
            <a:r>
              <a:rPr lang="es-ES" i="1" dirty="0">
                <a:effectLst/>
                <a:latin typeface="Helvetica" pitchFamily="2" charset="0"/>
              </a:rPr>
              <a:t>destinadas a optimizar el valor añadido generado localmente. Una de las medidas a implementar sería desarrollar una marca que diferencie el producto, incremente su valor y le proporcione trazabilidad en origen.</a:t>
            </a:r>
            <a:endParaRPr lang="es-ES" dirty="0">
              <a:effectLst/>
              <a:latin typeface="Helvetica" pitchFamily="2" charset="0"/>
            </a:endParaRPr>
          </a:p>
          <a:p>
            <a:r>
              <a:rPr lang="es-ES" dirty="0"/>
              <a:t> </a:t>
            </a:r>
          </a:p>
          <a:p>
            <a:r>
              <a:rPr lang="es-ES" b="1" dirty="0">
                <a:effectLst/>
                <a:latin typeface="Helvetica" pitchFamily="2" charset="0"/>
              </a:rPr>
              <a:t>Turismo pesquero o marinero: </a:t>
            </a:r>
            <a:r>
              <a:rPr lang="es-ES" i="1" dirty="0">
                <a:effectLst/>
                <a:latin typeface="Helvetica" pitchFamily="2" charset="0"/>
              </a:rPr>
              <a:t>proyecto ATLAZUL</a:t>
            </a:r>
          </a:p>
          <a:p>
            <a:endParaRPr lang="es-ES" dirty="0"/>
          </a:p>
        </p:txBody>
      </p:sp>
      <p:pic>
        <p:nvPicPr>
          <p:cNvPr id="13" name="Imagen 12">
            <a:extLst>
              <a:ext uri="{FF2B5EF4-FFF2-40B4-BE49-F238E27FC236}">
                <a16:creationId xmlns:a16="http://schemas.microsoft.com/office/drawing/2014/main" id="{538A36E4-612B-78B7-EF95-1BDB87139F68}"/>
              </a:ext>
            </a:extLst>
          </p:cNvPr>
          <p:cNvPicPr>
            <a:picLocks noChangeAspect="1"/>
          </p:cNvPicPr>
          <p:nvPr/>
        </p:nvPicPr>
        <p:blipFill>
          <a:blip r:embed="rId3"/>
          <a:stretch>
            <a:fillRect/>
          </a:stretch>
        </p:blipFill>
        <p:spPr>
          <a:xfrm>
            <a:off x="6782765" y="2616018"/>
            <a:ext cx="3905265" cy="3112893"/>
          </a:xfrm>
          <a:prstGeom prst="rect">
            <a:avLst/>
          </a:prstGeom>
        </p:spPr>
      </p:pic>
    </p:spTree>
    <p:extLst>
      <p:ext uri="{BB962C8B-B14F-4D97-AF65-F5344CB8AC3E}">
        <p14:creationId xmlns:p14="http://schemas.microsoft.com/office/powerpoint/2010/main" val="3060895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B851AB2-D6C9-A9FA-1A0E-B9EBDD2F2CEA}"/>
              </a:ext>
            </a:extLst>
          </p:cNvPr>
          <p:cNvPicPr>
            <a:picLocks noChangeAspect="1"/>
          </p:cNvPicPr>
          <p:nvPr/>
        </p:nvPicPr>
        <p:blipFill>
          <a:blip r:embed="rId2"/>
          <a:stretch>
            <a:fillRect/>
          </a:stretch>
        </p:blipFill>
        <p:spPr>
          <a:xfrm>
            <a:off x="203809" y="11097"/>
            <a:ext cx="1536700" cy="838200"/>
          </a:xfrm>
          <a:prstGeom prst="rect">
            <a:avLst/>
          </a:prstGeom>
        </p:spPr>
      </p:pic>
      <p:pic>
        <p:nvPicPr>
          <p:cNvPr id="11" name="Imagen 10">
            <a:extLst>
              <a:ext uri="{FF2B5EF4-FFF2-40B4-BE49-F238E27FC236}">
                <a16:creationId xmlns:a16="http://schemas.microsoft.com/office/drawing/2014/main" id="{F1E1C9F0-5956-5AB4-8F43-FF0EDD14CCC9}"/>
              </a:ext>
            </a:extLst>
          </p:cNvPr>
          <p:cNvPicPr>
            <a:picLocks noChangeAspect="1"/>
          </p:cNvPicPr>
          <p:nvPr/>
        </p:nvPicPr>
        <p:blipFill>
          <a:blip r:embed="rId3"/>
          <a:stretch>
            <a:fillRect/>
          </a:stretch>
        </p:blipFill>
        <p:spPr>
          <a:xfrm>
            <a:off x="203808" y="664210"/>
            <a:ext cx="10664819" cy="5058951"/>
          </a:xfrm>
          <a:prstGeom prst="rect">
            <a:avLst/>
          </a:prstGeom>
        </p:spPr>
      </p:pic>
    </p:spTree>
    <p:extLst>
      <p:ext uri="{BB962C8B-B14F-4D97-AF65-F5344CB8AC3E}">
        <p14:creationId xmlns:p14="http://schemas.microsoft.com/office/powerpoint/2010/main" val="2600287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C8408C5-8C06-A8BE-4F83-38ECACCADCFA}"/>
              </a:ext>
            </a:extLst>
          </p:cNvPr>
          <p:cNvPicPr>
            <a:picLocks noChangeAspect="1"/>
          </p:cNvPicPr>
          <p:nvPr/>
        </p:nvPicPr>
        <p:blipFill>
          <a:blip r:embed="rId2"/>
          <a:stretch>
            <a:fillRect/>
          </a:stretch>
        </p:blipFill>
        <p:spPr>
          <a:xfrm>
            <a:off x="203809" y="11097"/>
            <a:ext cx="1536700" cy="838200"/>
          </a:xfrm>
          <a:prstGeom prst="rect">
            <a:avLst/>
          </a:prstGeom>
        </p:spPr>
      </p:pic>
      <p:pic>
        <p:nvPicPr>
          <p:cNvPr id="15" name="Imagen 14">
            <a:extLst>
              <a:ext uri="{FF2B5EF4-FFF2-40B4-BE49-F238E27FC236}">
                <a16:creationId xmlns:a16="http://schemas.microsoft.com/office/drawing/2014/main" id="{B8EB12D0-F03B-EE94-B1B4-03EF30A4DFD2}"/>
              </a:ext>
            </a:extLst>
          </p:cNvPr>
          <p:cNvPicPr>
            <a:picLocks noChangeAspect="1"/>
          </p:cNvPicPr>
          <p:nvPr/>
        </p:nvPicPr>
        <p:blipFill>
          <a:blip r:embed="rId3"/>
          <a:stretch>
            <a:fillRect/>
          </a:stretch>
        </p:blipFill>
        <p:spPr>
          <a:xfrm>
            <a:off x="203809" y="670946"/>
            <a:ext cx="10722692" cy="5073101"/>
          </a:xfrm>
          <a:prstGeom prst="rect">
            <a:avLst/>
          </a:prstGeom>
        </p:spPr>
      </p:pic>
    </p:spTree>
    <p:extLst>
      <p:ext uri="{BB962C8B-B14F-4D97-AF65-F5344CB8AC3E}">
        <p14:creationId xmlns:p14="http://schemas.microsoft.com/office/powerpoint/2010/main" val="237776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6F53F71-A8D4-EB5E-AABD-5B3EAB7BC30B}"/>
              </a:ext>
            </a:extLst>
          </p:cNvPr>
          <p:cNvPicPr>
            <a:picLocks noChangeAspect="1"/>
          </p:cNvPicPr>
          <p:nvPr/>
        </p:nvPicPr>
        <p:blipFill>
          <a:blip r:embed="rId2"/>
          <a:stretch>
            <a:fillRect/>
          </a:stretch>
        </p:blipFill>
        <p:spPr>
          <a:xfrm>
            <a:off x="203809" y="11097"/>
            <a:ext cx="1536700" cy="838200"/>
          </a:xfrm>
          <a:prstGeom prst="rect">
            <a:avLst/>
          </a:prstGeom>
        </p:spPr>
      </p:pic>
      <p:pic>
        <p:nvPicPr>
          <p:cNvPr id="15" name="Imagen 14">
            <a:extLst>
              <a:ext uri="{FF2B5EF4-FFF2-40B4-BE49-F238E27FC236}">
                <a16:creationId xmlns:a16="http://schemas.microsoft.com/office/drawing/2014/main" id="{90C246CB-AF9F-B17E-76AC-C5C1814CA7DA}"/>
              </a:ext>
            </a:extLst>
          </p:cNvPr>
          <p:cNvPicPr>
            <a:picLocks noChangeAspect="1"/>
          </p:cNvPicPr>
          <p:nvPr/>
        </p:nvPicPr>
        <p:blipFill>
          <a:blip r:embed="rId3"/>
          <a:stretch>
            <a:fillRect/>
          </a:stretch>
        </p:blipFill>
        <p:spPr>
          <a:xfrm>
            <a:off x="393538" y="740780"/>
            <a:ext cx="10758967" cy="4872719"/>
          </a:xfrm>
          <a:prstGeom prst="rect">
            <a:avLst/>
          </a:prstGeom>
        </p:spPr>
      </p:pic>
    </p:spTree>
    <p:extLst>
      <p:ext uri="{BB962C8B-B14F-4D97-AF65-F5344CB8AC3E}">
        <p14:creationId xmlns:p14="http://schemas.microsoft.com/office/powerpoint/2010/main" val="240976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C1A7886-A1A8-A12D-EA30-D451A3449433}"/>
              </a:ext>
            </a:extLst>
          </p:cNvPr>
          <p:cNvPicPr>
            <a:picLocks noChangeAspect="1"/>
          </p:cNvPicPr>
          <p:nvPr/>
        </p:nvPicPr>
        <p:blipFill>
          <a:blip r:embed="rId2"/>
          <a:stretch>
            <a:fillRect/>
          </a:stretch>
        </p:blipFill>
        <p:spPr>
          <a:xfrm>
            <a:off x="4306343" y="1216200"/>
            <a:ext cx="7068607" cy="4309887"/>
          </a:xfrm>
          <a:prstGeom prst="rect">
            <a:avLst/>
          </a:prstGeom>
        </p:spPr>
      </p:pic>
      <p:pic>
        <p:nvPicPr>
          <p:cNvPr id="6" name="Imagen 5">
            <a:extLst>
              <a:ext uri="{FF2B5EF4-FFF2-40B4-BE49-F238E27FC236}">
                <a16:creationId xmlns:a16="http://schemas.microsoft.com/office/drawing/2014/main" id="{B2CDB2D4-1119-82F4-8C25-13B90B53AE6C}"/>
              </a:ext>
            </a:extLst>
          </p:cNvPr>
          <p:cNvPicPr>
            <a:picLocks noChangeAspect="1"/>
          </p:cNvPicPr>
          <p:nvPr/>
        </p:nvPicPr>
        <p:blipFill>
          <a:blip r:embed="rId3"/>
          <a:stretch>
            <a:fillRect/>
          </a:stretch>
        </p:blipFill>
        <p:spPr>
          <a:xfrm>
            <a:off x="203809" y="11097"/>
            <a:ext cx="1536700" cy="838200"/>
          </a:xfrm>
          <a:prstGeom prst="rect">
            <a:avLst/>
          </a:prstGeom>
        </p:spPr>
      </p:pic>
      <p:pic>
        <p:nvPicPr>
          <p:cNvPr id="13" name="Imagen 12">
            <a:extLst>
              <a:ext uri="{FF2B5EF4-FFF2-40B4-BE49-F238E27FC236}">
                <a16:creationId xmlns:a16="http://schemas.microsoft.com/office/drawing/2014/main" id="{A250F41F-E7AB-40E1-354A-B8A93626FF8B}"/>
              </a:ext>
            </a:extLst>
          </p:cNvPr>
          <p:cNvPicPr>
            <a:picLocks noChangeAspect="1"/>
          </p:cNvPicPr>
          <p:nvPr/>
        </p:nvPicPr>
        <p:blipFill>
          <a:blip r:embed="rId4"/>
          <a:stretch>
            <a:fillRect/>
          </a:stretch>
        </p:blipFill>
        <p:spPr>
          <a:xfrm>
            <a:off x="299474" y="1085143"/>
            <a:ext cx="6108700" cy="4572000"/>
          </a:xfrm>
          <a:prstGeom prst="rect">
            <a:avLst/>
          </a:prstGeom>
        </p:spPr>
      </p:pic>
    </p:spTree>
    <p:extLst>
      <p:ext uri="{BB962C8B-B14F-4D97-AF65-F5344CB8AC3E}">
        <p14:creationId xmlns:p14="http://schemas.microsoft.com/office/powerpoint/2010/main" val="174308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37B6-B1C4-5A84-A9F6-2382570B2FFD}"/>
              </a:ext>
            </a:extLst>
          </p:cNvPr>
          <p:cNvSpPr>
            <a:spLocks noGrp="1"/>
          </p:cNvSpPr>
          <p:nvPr>
            <p:ph type="ctrTitle"/>
          </p:nvPr>
        </p:nvSpPr>
        <p:spPr/>
        <p:txBody>
          <a:bodyPr/>
          <a:lstStyle/>
          <a:p>
            <a:endParaRPr lang="en-PT"/>
          </a:p>
        </p:txBody>
      </p:sp>
      <p:sp>
        <p:nvSpPr>
          <p:cNvPr id="3" name="Subtitle 2">
            <a:extLst>
              <a:ext uri="{FF2B5EF4-FFF2-40B4-BE49-F238E27FC236}">
                <a16:creationId xmlns:a16="http://schemas.microsoft.com/office/drawing/2014/main" id="{C6383DB0-BC5C-9B56-4BEC-E99243DE6CF5}"/>
              </a:ext>
            </a:extLst>
          </p:cNvPr>
          <p:cNvSpPr>
            <a:spLocks noGrp="1"/>
          </p:cNvSpPr>
          <p:nvPr>
            <p:ph type="subTitle" idx="1"/>
          </p:nvPr>
        </p:nvSpPr>
        <p:spPr/>
        <p:txBody>
          <a:bodyPr/>
          <a:lstStyle/>
          <a:p>
            <a:endParaRPr lang="en-PT"/>
          </a:p>
        </p:txBody>
      </p:sp>
      <p:pic>
        <p:nvPicPr>
          <p:cNvPr id="5" name="Picture 4">
            <a:extLst>
              <a:ext uri="{FF2B5EF4-FFF2-40B4-BE49-F238E27FC236}">
                <a16:creationId xmlns:a16="http://schemas.microsoft.com/office/drawing/2014/main" id="{B1F90A89-460E-2009-263B-495D53C8E657}"/>
              </a:ext>
            </a:extLst>
          </p:cNvPr>
          <p:cNvPicPr>
            <a:picLocks noChangeAspect="1"/>
          </p:cNvPicPr>
          <p:nvPr/>
        </p:nvPicPr>
        <p:blipFill>
          <a:blip r:embed="rId3"/>
          <a:srcRect/>
          <a:stretch/>
        </p:blipFill>
        <p:spPr>
          <a:xfrm>
            <a:off x="-319" y="11575"/>
            <a:ext cx="11268710" cy="5827586"/>
          </a:xfrm>
          <a:prstGeom prst="rect">
            <a:avLst/>
          </a:prstGeom>
        </p:spPr>
      </p:pic>
      <p:sp>
        <p:nvSpPr>
          <p:cNvPr id="6" name="Rectángulo 5">
            <a:extLst>
              <a:ext uri="{FF2B5EF4-FFF2-40B4-BE49-F238E27FC236}">
                <a16:creationId xmlns:a16="http://schemas.microsoft.com/office/drawing/2014/main" id="{B4297F62-1078-118A-ACC4-D6F2759C3104}"/>
              </a:ext>
            </a:extLst>
          </p:cNvPr>
          <p:cNvSpPr/>
          <p:nvPr/>
        </p:nvSpPr>
        <p:spPr>
          <a:xfrm>
            <a:off x="391059" y="4729881"/>
            <a:ext cx="3038012" cy="707886"/>
          </a:xfrm>
          <a:prstGeom prst="rect">
            <a:avLst/>
          </a:prstGeom>
          <a:noFill/>
          <a:ln>
            <a:noFill/>
          </a:ln>
        </p:spPr>
        <p:txBody>
          <a:bodyPr wrap="none" lIns="91440" tIns="45720" rIns="91440" bIns="45720">
            <a:spAutoFit/>
          </a:bodyPr>
          <a:lstStyle/>
          <a:p>
            <a:pPr algn="ctr"/>
            <a:r>
              <a:rPr lang="es-ES" sz="4000" dirty="0">
                <a:ln w="0"/>
                <a:solidFill>
                  <a:schemeClr val="bg1"/>
                </a:solidFill>
                <a:effectLst>
                  <a:outerShdw blurRad="38100" dist="25400" dir="5400000" algn="ctr" rotWithShape="0">
                    <a:srgbClr val="6E747A">
                      <a:alpha val="43000"/>
                    </a:srgbClr>
                  </a:outerShdw>
                </a:effectLst>
                <a:latin typeface="Bookman Old Style" panose="02050604050505020204" pitchFamily="18" charset="0"/>
                <a:cs typeface="Diwan Kufi" pitchFamily="2" charset="-78"/>
              </a:rPr>
              <a:t>OBRIGADA</a:t>
            </a:r>
            <a:endParaRPr lang="es-ES" sz="6600" b="0" cap="none" spc="0" dirty="0">
              <a:ln w="0"/>
              <a:solidFill>
                <a:schemeClr val="bg1"/>
              </a:solidFill>
              <a:effectLst>
                <a:outerShdw blurRad="38100" dist="25400" dir="5400000" algn="ctr" rotWithShape="0">
                  <a:srgbClr val="6E747A">
                    <a:alpha val="43000"/>
                  </a:srgbClr>
                </a:outerShdw>
              </a:effectLst>
              <a:latin typeface="Bookman Old Style" panose="02050604050505020204" pitchFamily="18" charset="0"/>
              <a:cs typeface="Diwan Kufi" pitchFamily="2" charset="-78"/>
            </a:endParaRPr>
          </a:p>
        </p:txBody>
      </p:sp>
      <p:sp>
        <p:nvSpPr>
          <p:cNvPr id="14" name="Rectángulo 13">
            <a:extLst>
              <a:ext uri="{FF2B5EF4-FFF2-40B4-BE49-F238E27FC236}">
                <a16:creationId xmlns:a16="http://schemas.microsoft.com/office/drawing/2014/main" id="{56B08EA3-0061-3249-33AD-F5A4F8FFAD5A}"/>
              </a:ext>
            </a:extLst>
          </p:cNvPr>
          <p:cNvSpPr/>
          <p:nvPr/>
        </p:nvSpPr>
        <p:spPr>
          <a:xfrm>
            <a:off x="632312" y="3712794"/>
            <a:ext cx="2555508" cy="707886"/>
          </a:xfrm>
          <a:prstGeom prst="rect">
            <a:avLst/>
          </a:prstGeom>
          <a:noFill/>
          <a:ln>
            <a:noFill/>
          </a:ln>
        </p:spPr>
        <p:txBody>
          <a:bodyPr wrap="none" lIns="91440" tIns="45720" rIns="91440" bIns="45720">
            <a:spAutoFit/>
          </a:bodyPr>
          <a:lstStyle/>
          <a:p>
            <a:pPr algn="ctr"/>
            <a:r>
              <a:rPr lang="es-ES" sz="4000" dirty="0">
                <a:ln w="0"/>
                <a:solidFill>
                  <a:schemeClr val="bg1"/>
                </a:solidFill>
                <a:effectLst>
                  <a:outerShdw blurRad="38100" dist="25400" dir="5400000" algn="ctr" rotWithShape="0">
                    <a:srgbClr val="6E747A">
                      <a:alpha val="43000"/>
                    </a:srgbClr>
                  </a:outerShdw>
                </a:effectLst>
                <a:latin typeface="Bookman Old Style" panose="02050604050505020204" pitchFamily="18" charset="0"/>
                <a:cs typeface="Diwan Kufi" pitchFamily="2" charset="-78"/>
              </a:rPr>
              <a:t>GRACIAS</a:t>
            </a:r>
            <a:endParaRPr lang="es-ES" sz="6600" b="0" cap="none" spc="0" dirty="0">
              <a:ln w="0"/>
              <a:solidFill>
                <a:schemeClr val="bg1"/>
              </a:solidFill>
              <a:effectLst>
                <a:outerShdw blurRad="38100" dist="25400" dir="5400000" algn="ctr" rotWithShape="0">
                  <a:srgbClr val="6E747A">
                    <a:alpha val="43000"/>
                  </a:srgbClr>
                </a:outerShdw>
              </a:effectLst>
              <a:latin typeface="Bookman Old Style" panose="02050604050505020204" pitchFamily="18" charset="0"/>
              <a:cs typeface="Diwan Kufi" pitchFamily="2" charset="-78"/>
            </a:endParaRPr>
          </a:p>
        </p:txBody>
      </p:sp>
    </p:spTree>
    <p:extLst>
      <p:ext uri="{BB962C8B-B14F-4D97-AF65-F5344CB8AC3E}">
        <p14:creationId xmlns:p14="http://schemas.microsoft.com/office/powerpoint/2010/main" val="209748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C6849CE9-7791-021C-63FE-8EA8666E76BA}"/>
              </a:ext>
            </a:extLst>
          </p:cNvPr>
          <p:cNvGrpSpPr/>
          <p:nvPr/>
        </p:nvGrpSpPr>
        <p:grpSpPr>
          <a:xfrm>
            <a:off x="3669242" y="1345984"/>
            <a:ext cx="7598833" cy="4418208"/>
            <a:chOff x="3539024" y="813549"/>
            <a:chExt cx="7598833" cy="4418208"/>
          </a:xfrm>
        </p:grpSpPr>
        <p:pic>
          <p:nvPicPr>
            <p:cNvPr id="7" name="Imagen 6">
              <a:extLst>
                <a:ext uri="{FF2B5EF4-FFF2-40B4-BE49-F238E27FC236}">
                  <a16:creationId xmlns:a16="http://schemas.microsoft.com/office/drawing/2014/main" id="{7BC50709-8471-310E-16EF-E6F581A63E5B}"/>
                </a:ext>
              </a:extLst>
            </p:cNvPr>
            <p:cNvPicPr>
              <a:picLocks noChangeAspect="1"/>
            </p:cNvPicPr>
            <p:nvPr/>
          </p:nvPicPr>
          <p:blipFill rotWithShape="1">
            <a:blip r:embed="rId3">
              <a:alphaModFix amt="70000"/>
            </a:blip>
            <a:srcRect b="7024"/>
            <a:stretch/>
          </p:blipFill>
          <p:spPr>
            <a:xfrm>
              <a:off x="7431437" y="813549"/>
              <a:ext cx="3706420" cy="4418208"/>
            </a:xfrm>
            <a:prstGeom prst="rect">
              <a:avLst/>
            </a:prstGeom>
          </p:spPr>
        </p:pic>
        <p:pic>
          <p:nvPicPr>
            <p:cNvPr id="8" name="Imagen 7">
              <a:extLst>
                <a:ext uri="{FF2B5EF4-FFF2-40B4-BE49-F238E27FC236}">
                  <a16:creationId xmlns:a16="http://schemas.microsoft.com/office/drawing/2014/main" id="{16CABB4C-3077-DCD8-C947-579E87379FC3}"/>
                </a:ext>
              </a:extLst>
            </p:cNvPr>
            <p:cNvPicPr>
              <a:picLocks noChangeAspect="1"/>
            </p:cNvPicPr>
            <p:nvPr/>
          </p:nvPicPr>
          <p:blipFill rotWithShape="1">
            <a:blip r:embed="rId4">
              <a:alphaModFix amt="70000"/>
            </a:blip>
            <a:srcRect t="10947" b="16433"/>
            <a:stretch/>
          </p:blipFill>
          <p:spPr>
            <a:xfrm>
              <a:off x="3539024" y="813549"/>
              <a:ext cx="4745342" cy="4418208"/>
            </a:xfrm>
            <a:prstGeom prst="rect">
              <a:avLst/>
            </a:prstGeom>
          </p:spPr>
        </p:pic>
      </p:grpSp>
      <p:sp>
        <p:nvSpPr>
          <p:cNvPr id="2" name="Title 1">
            <a:extLst>
              <a:ext uri="{FF2B5EF4-FFF2-40B4-BE49-F238E27FC236}">
                <a16:creationId xmlns:a16="http://schemas.microsoft.com/office/drawing/2014/main" id="{78A8A94F-398C-13BB-BC28-FFB433E4AA6F}"/>
              </a:ext>
            </a:extLst>
          </p:cNvPr>
          <p:cNvSpPr>
            <a:spLocks noGrp="1"/>
          </p:cNvSpPr>
          <p:nvPr>
            <p:ph type="title"/>
          </p:nvPr>
        </p:nvSpPr>
        <p:spPr>
          <a:xfrm>
            <a:off x="182361" y="813549"/>
            <a:ext cx="10903352" cy="1229554"/>
          </a:xfrm>
        </p:spPr>
        <p:txBody>
          <a:bodyPr/>
          <a:lstStyle/>
          <a:p>
            <a:pPr algn="ctr"/>
            <a:r>
              <a:rPr lang="es-ES" dirty="0">
                <a:latin typeface="Helvetica" pitchFamily="2" charset="0"/>
                <a:cs typeface="Times New Roman" panose="02020603050405020304" pitchFamily="18" charset="0"/>
              </a:rPr>
              <a:t>Pesquerías del río Miño</a:t>
            </a:r>
            <a:br>
              <a:rPr lang="es-ES" dirty="0">
                <a:latin typeface="Helvetica" pitchFamily="2" charset="0"/>
                <a:cs typeface="Times New Roman" panose="02020603050405020304" pitchFamily="18" charset="0"/>
              </a:rPr>
            </a:br>
            <a:r>
              <a:rPr lang="es-ES" i="1" dirty="0">
                <a:latin typeface="Helvetica" pitchFamily="2" charset="0"/>
                <a:cs typeface="Times New Roman" panose="02020603050405020304" pitchFamily="18" charset="0"/>
              </a:rPr>
              <a:t>Un enfoque socio-ecológico</a:t>
            </a:r>
            <a:endParaRPr lang="en-PT" i="1" dirty="0">
              <a:latin typeface="Helvetica"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8B4611-50A8-15D8-B20D-B0CF47714D45}"/>
              </a:ext>
            </a:extLst>
          </p:cNvPr>
          <p:cNvSpPr>
            <a:spLocks noGrp="1"/>
          </p:cNvSpPr>
          <p:nvPr>
            <p:ph idx="1"/>
          </p:nvPr>
        </p:nvSpPr>
        <p:spPr>
          <a:xfrm>
            <a:off x="2754775" y="2620367"/>
            <a:ext cx="7916941" cy="2412269"/>
          </a:xfrm>
        </p:spPr>
        <p:txBody>
          <a:bodyPr>
            <a:normAutofit/>
          </a:bodyPr>
          <a:lstStyle/>
          <a:p>
            <a:pPr marL="0" indent="0">
              <a:lnSpc>
                <a:spcPct val="100000"/>
              </a:lnSpc>
              <a:spcBef>
                <a:spcPts val="0"/>
              </a:spcBef>
              <a:buNone/>
            </a:pPr>
            <a:r>
              <a:rPr lang="es-ES" sz="2000" dirty="0">
                <a:solidFill>
                  <a:schemeClr val="accent6">
                    <a:lumMod val="75000"/>
                  </a:schemeClr>
                </a:solidFill>
                <a:latin typeface="Helvetica" pitchFamily="2" charset="0"/>
              </a:rPr>
              <a:t>Elvira Abollo </a:t>
            </a:r>
          </a:p>
          <a:p>
            <a:pPr marL="0" indent="0">
              <a:lnSpc>
                <a:spcPct val="100000"/>
              </a:lnSpc>
              <a:spcBef>
                <a:spcPts val="0"/>
              </a:spcBef>
              <a:buNone/>
            </a:pPr>
            <a:r>
              <a:rPr lang="es-ES" sz="1600" dirty="0">
                <a:solidFill>
                  <a:schemeClr val="accent6">
                    <a:lumMod val="75000"/>
                  </a:schemeClr>
                </a:solidFill>
                <a:latin typeface="Helvetica" pitchFamily="2" charset="0"/>
              </a:rPr>
              <a:t>Científica Titular</a:t>
            </a:r>
          </a:p>
          <a:p>
            <a:pPr marL="0" indent="0">
              <a:lnSpc>
                <a:spcPct val="100000"/>
              </a:lnSpc>
              <a:spcBef>
                <a:spcPts val="0"/>
              </a:spcBef>
              <a:buNone/>
            </a:pPr>
            <a:r>
              <a:rPr lang="es-ES" sz="1600" dirty="0">
                <a:solidFill>
                  <a:schemeClr val="accent6">
                    <a:lumMod val="75000"/>
                  </a:schemeClr>
                </a:solidFill>
                <a:latin typeface="Helvetica" pitchFamily="2" charset="0"/>
              </a:rPr>
              <a:t>Instituto de Investigaciones Marinas, IIM-CSIC</a:t>
            </a:r>
          </a:p>
          <a:p>
            <a:pPr marL="0" indent="0">
              <a:lnSpc>
                <a:spcPct val="100000"/>
              </a:lnSpc>
              <a:spcBef>
                <a:spcPts val="0"/>
              </a:spcBef>
              <a:buNone/>
            </a:pPr>
            <a:endParaRPr lang="es-ES" sz="2000" dirty="0">
              <a:solidFill>
                <a:schemeClr val="accent6">
                  <a:lumMod val="75000"/>
                </a:schemeClr>
              </a:solidFill>
              <a:latin typeface="Helvetica" pitchFamily="2" charset="0"/>
            </a:endParaRPr>
          </a:p>
          <a:p>
            <a:pPr marL="0" indent="0">
              <a:lnSpc>
                <a:spcPct val="100000"/>
              </a:lnSpc>
              <a:spcBef>
                <a:spcPts val="0"/>
              </a:spcBef>
              <a:buNone/>
            </a:pPr>
            <a:r>
              <a:rPr lang="es-ES" sz="2000" dirty="0">
                <a:solidFill>
                  <a:schemeClr val="accent6">
                    <a:lumMod val="75000"/>
                  </a:schemeClr>
                </a:solidFill>
                <a:latin typeface="Helvetica" pitchFamily="2" charset="0"/>
              </a:rPr>
              <a:t>Julio Maroto</a:t>
            </a:r>
          </a:p>
          <a:p>
            <a:pPr marL="0" indent="0">
              <a:lnSpc>
                <a:spcPct val="100000"/>
              </a:lnSpc>
              <a:spcBef>
                <a:spcPts val="0"/>
              </a:spcBef>
              <a:buNone/>
            </a:pPr>
            <a:r>
              <a:rPr lang="es-ES" sz="1600" dirty="0">
                <a:solidFill>
                  <a:schemeClr val="accent6">
                    <a:lumMod val="75000"/>
                  </a:schemeClr>
                </a:solidFill>
                <a:latin typeface="Helvetica" pitchFamily="2" charset="0"/>
              </a:rPr>
              <a:t>Centro Tecnológico del Mar, Fundación CETMAR</a:t>
            </a:r>
            <a:endParaRPr lang="en-PT" sz="1600" dirty="0">
              <a:solidFill>
                <a:schemeClr val="accent6">
                  <a:lumMod val="75000"/>
                </a:schemeClr>
              </a:solidFill>
              <a:latin typeface="Helvetica" pitchFamily="2" charset="0"/>
            </a:endParaRPr>
          </a:p>
        </p:txBody>
      </p:sp>
      <p:pic>
        <p:nvPicPr>
          <p:cNvPr id="1028" name="Picture 4" descr="Centro Tecnológico del Mar – Fundación CETMAR">
            <a:extLst>
              <a:ext uri="{FF2B5EF4-FFF2-40B4-BE49-F238E27FC236}">
                <a16:creationId xmlns:a16="http://schemas.microsoft.com/office/drawing/2014/main" id="{F3E7E5CF-3D9C-9953-1ED2-940A5017E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655" y="3883491"/>
            <a:ext cx="1332000" cy="38961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o 12">
            <a:extLst>
              <a:ext uri="{FF2B5EF4-FFF2-40B4-BE49-F238E27FC236}">
                <a16:creationId xmlns:a16="http://schemas.microsoft.com/office/drawing/2014/main" id="{F44D9C9D-87D8-8E86-E640-3C5F1F1E487E}"/>
              </a:ext>
            </a:extLst>
          </p:cNvPr>
          <p:cNvGrpSpPr/>
          <p:nvPr/>
        </p:nvGrpSpPr>
        <p:grpSpPr>
          <a:xfrm>
            <a:off x="3669242" y="1353935"/>
            <a:ext cx="7598833" cy="4418208"/>
            <a:chOff x="3539024" y="813549"/>
            <a:chExt cx="7598833" cy="4418208"/>
          </a:xfrm>
        </p:grpSpPr>
        <p:pic>
          <p:nvPicPr>
            <p:cNvPr id="14" name="Imagen 13">
              <a:extLst>
                <a:ext uri="{FF2B5EF4-FFF2-40B4-BE49-F238E27FC236}">
                  <a16:creationId xmlns:a16="http://schemas.microsoft.com/office/drawing/2014/main" id="{3332642D-90F1-B9AC-7390-34231D8606D9}"/>
                </a:ext>
              </a:extLst>
            </p:cNvPr>
            <p:cNvPicPr>
              <a:picLocks noChangeAspect="1"/>
            </p:cNvPicPr>
            <p:nvPr/>
          </p:nvPicPr>
          <p:blipFill rotWithShape="1">
            <a:blip r:embed="rId3">
              <a:alphaModFix amt="70000"/>
            </a:blip>
            <a:srcRect b="7024"/>
            <a:stretch/>
          </p:blipFill>
          <p:spPr>
            <a:xfrm>
              <a:off x="7431437" y="813549"/>
              <a:ext cx="3706420" cy="4418208"/>
            </a:xfrm>
            <a:prstGeom prst="rect">
              <a:avLst/>
            </a:prstGeom>
          </p:spPr>
        </p:pic>
        <p:pic>
          <p:nvPicPr>
            <p:cNvPr id="15" name="Imagen 14">
              <a:extLst>
                <a:ext uri="{FF2B5EF4-FFF2-40B4-BE49-F238E27FC236}">
                  <a16:creationId xmlns:a16="http://schemas.microsoft.com/office/drawing/2014/main" id="{F68B1357-592F-B7C0-7C6F-C2ED3C5AF168}"/>
                </a:ext>
              </a:extLst>
            </p:cNvPr>
            <p:cNvPicPr>
              <a:picLocks noChangeAspect="1"/>
            </p:cNvPicPr>
            <p:nvPr/>
          </p:nvPicPr>
          <p:blipFill rotWithShape="1">
            <a:blip r:embed="rId4">
              <a:alphaModFix amt="70000"/>
            </a:blip>
            <a:srcRect t="10947" b="16433"/>
            <a:stretch/>
          </p:blipFill>
          <p:spPr>
            <a:xfrm>
              <a:off x="3539024" y="813549"/>
              <a:ext cx="4745342" cy="4418208"/>
            </a:xfrm>
            <a:prstGeom prst="rect">
              <a:avLst/>
            </a:prstGeom>
          </p:spPr>
        </p:pic>
      </p:grpSp>
      <p:pic>
        <p:nvPicPr>
          <p:cNvPr id="16" name="Imagen 15">
            <a:extLst>
              <a:ext uri="{FF2B5EF4-FFF2-40B4-BE49-F238E27FC236}">
                <a16:creationId xmlns:a16="http://schemas.microsoft.com/office/drawing/2014/main" id="{131E7369-911F-C027-0851-09BBDE6565C2}"/>
              </a:ext>
            </a:extLst>
          </p:cNvPr>
          <p:cNvPicPr>
            <a:picLocks noChangeAspect="1"/>
          </p:cNvPicPr>
          <p:nvPr/>
        </p:nvPicPr>
        <p:blipFill>
          <a:blip r:embed="rId6"/>
          <a:stretch>
            <a:fillRect/>
          </a:stretch>
        </p:blipFill>
        <p:spPr>
          <a:xfrm>
            <a:off x="7503395" y="2575538"/>
            <a:ext cx="1536700" cy="838200"/>
          </a:xfrm>
          <a:prstGeom prst="rect">
            <a:avLst/>
          </a:prstGeom>
        </p:spPr>
      </p:pic>
    </p:spTree>
    <p:extLst>
      <p:ext uri="{BB962C8B-B14F-4D97-AF65-F5344CB8AC3E}">
        <p14:creationId xmlns:p14="http://schemas.microsoft.com/office/powerpoint/2010/main" val="2858386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DAB3CA2-7F13-C065-187D-57194DC8247E}"/>
              </a:ext>
            </a:extLst>
          </p:cNvPr>
          <p:cNvSpPr>
            <a:spLocks noGrp="1"/>
          </p:cNvSpPr>
          <p:nvPr>
            <p:ph idx="1"/>
          </p:nvPr>
        </p:nvSpPr>
        <p:spPr>
          <a:xfrm>
            <a:off x="1944000" y="1725046"/>
            <a:ext cx="7740000" cy="3672144"/>
          </a:xfrm>
        </p:spPr>
        <p:txBody>
          <a:bodyPr>
            <a:normAutofit/>
          </a:bodyPr>
          <a:lstStyle/>
          <a:p>
            <a:pPr marL="0" indent="0" algn="just">
              <a:buNone/>
            </a:pPr>
            <a:r>
              <a:rPr lang="es-ES" sz="2400" b="1" dirty="0">
                <a:effectLst/>
                <a:latin typeface="Helvetica" pitchFamily="2" charset="0"/>
              </a:rPr>
              <a:t>Objetivo</a:t>
            </a:r>
            <a:endParaRPr lang="es-ES" sz="2400" dirty="0">
              <a:effectLst/>
              <a:latin typeface="Helvetica" pitchFamily="2" charset="0"/>
            </a:endParaRPr>
          </a:p>
          <a:p>
            <a:pPr marL="0" indent="0" algn="just">
              <a:buNone/>
            </a:pPr>
            <a:r>
              <a:rPr lang="es-ES" sz="2400" dirty="0">
                <a:effectLst/>
                <a:latin typeface="Helvetica" pitchFamily="2" charset="0"/>
              </a:rPr>
              <a:t>Promoción de la marca “Río Miño”, principalmente a través de actividades transfronterizas de protección y valorización ambiental de sus recursos ecológicos, etnográficos y económicos, promoviendo para ello la denominación del Río Miño como destino turístico (especialmente para el turismo ecológico o ecoturismo). </a:t>
            </a:r>
          </a:p>
          <a:p>
            <a:endParaRPr lang="es-ES" dirty="0"/>
          </a:p>
        </p:txBody>
      </p:sp>
      <p:pic>
        <p:nvPicPr>
          <p:cNvPr id="7" name="Imagen 6">
            <a:extLst>
              <a:ext uri="{FF2B5EF4-FFF2-40B4-BE49-F238E27FC236}">
                <a16:creationId xmlns:a16="http://schemas.microsoft.com/office/drawing/2014/main" id="{87C72CD9-2E2B-8B26-3A8D-6946271803E0}"/>
              </a:ext>
            </a:extLst>
          </p:cNvPr>
          <p:cNvPicPr>
            <a:picLocks noChangeAspect="1"/>
          </p:cNvPicPr>
          <p:nvPr/>
        </p:nvPicPr>
        <p:blipFill>
          <a:blip r:embed="rId2"/>
          <a:stretch>
            <a:fillRect/>
          </a:stretch>
        </p:blipFill>
        <p:spPr>
          <a:xfrm>
            <a:off x="8390990" y="1082985"/>
            <a:ext cx="2138362" cy="770393"/>
          </a:xfrm>
          <a:prstGeom prst="rect">
            <a:avLst/>
          </a:prstGeom>
        </p:spPr>
      </p:pic>
      <p:sp>
        <p:nvSpPr>
          <p:cNvPr id="10" name="Título 1">
            <a:extLst>
              <a:ext uri="{FF2B5EF4-FFF2-40B4-BE49-F238E27FC236}">
                <a16:creationId xmlns:a16="http://schemas.microsoft.com/office/drawing/2014/main" id="{4FD5B53B-6154-6B8B-B96C-70348170F01F}"/>
              </a:ext>
            </a:extLst>
          </p:cNvPr>
          <p:cNvSpPr>
            <a:spLocks noGrp="1"/>
          </p:cNvSpPr>
          <p:nvPr>
            <p:ph type="title"/>
          </p:nvPr>
        </p:nvSpPr>
        <p:spPr>
          <a:xfrm>
            <a:off x="1944000" y="360000"/>
            <a:ext cx="7917366" cy="1252534"/>
          </a:xfrm>
        </p:spPr>
        <p:txBody>
          <a:bodyPr>
            <a:normAutofit/>
          </a:bodyPr>
          <a:lstStyle/>
          <a:p>
            <a:r>
              <a:rPr lang="es-ES" sz="3600" i="1" dirty="0">
                <a:solidFill>
                  <a:schemeClr val="accent6">
                    <a:lumMod val="75000"/>
                  </a:schemeClr>
                </a:solidFill>
                <a:latin typeface="Helvetica" pitchFamily="2" charset="0"/>
              </a:rPr>
              <a:t>P</a:t>
            </a:r>
            <a:r>
              <a:rPr lang="es-ES" sz="3600" i="1" dirty="0">
                <a:solidFill>
                  <a:schemeClr val="accent6">
                    <a:lumMod val="75000"/>
                  </a:schemeClr>
                </a:solidFill>
                <a:effectLst/>
                <a:latin typeface="Helvetica" pitchFamily="2" charset="0"/>
              </a:rPr>
              <a:t>royecto </a:t>
            </a:r>
            <a:r>
              <a:rPr lang="es-ES" sz="3600" i="1" dirty="0" err="1">
                <a:solidFill>
                  <a:schemeClr val="accent6">
                    <a:lumMod val="75000"/>
                  </a:schemeClr>
                </a:solidFill>
                <a:effectLst/>
                <a:latin typeface="Helvetica" pitchFamily="2" charset="0"/>
              </a:rPr>
              <a:t>Visit</a:t>
            </a:r>
            <a:r>
              <a:rPr lang="es-ES" sz="3600" i="1" dirty="0">
                <a:solidFill>
                  <a:schemeClr val="accent6">
                    <a:lumMod val="75000"/>
                  </a:schemeClr>
                </a:solidFill>
                <a:latin typeface="Helvetica" pitchFamily="2" charset="0"/>
              </a:rPr>
              <a:t> </a:t>
            </a:r>
            <a:r>
              <a:rPr lang="es-ES" sz="3600" i="1" dirty="0">
                <a:solidFill>
                  <a:schemeClr val="accent6">
                    <a:lumMod val="75000"/>
                  </a:schemeClr>
                </a:solidFill>
                <a:effectLst/>
                <a:latin typeface="Helvetica" pitchFamily="2" charset="0"/>
              </a:rPr>
              <a:t>Río </a:t>
            </a:r>
            <a:r>
              <a:rPr lang="es-ES" sz="3600" i="1" dirty="0" err="1">
                <a:solidFill>
                  <a:schemeClr val="accent6">
                    <a:lumMod val="75000"/>
                  </a:schemeClr>
                </a:solidFill>
                <a:effectLst/>
                <a:latin typeface="Helvetica" pitchFamily="2" charset="0"/>
              </a:rPr>
              <a:t>Minho</a:t>
            </a:r>
            <a:br>
              <a:rPr lang="es-ES" sz="3600" i="1" dirty="0">
                <a:solidFill>
                  <a:schemeClr val="accent6">
                    <a:lumMod val="75000"/>
                  </a:schemeClr>
                </a:solidFill>
                <a:effectLst/>
                <a:latin typeface="Helvetica" pitchFamily="2" charset="0"/>
              </a:rPr>
            </a:br>
            <a:r>
              <a:rPr lang="es-ES" sz="1800" dirty="0">
                <a:solidFill>
                  <a:schemeClr val="accent6">
                    <a:lumMod val="75000"/>
                  </a:schemeClr>
                </a:solidFill>
                <a:effectLst/>
                <a:latin typeface="Helvetica" pitchFamily="2" charset="0"/>
              </a:rPr>
              <a:t>(POCTEP, 2017-2020)</a:t>
            </a:r>
            <a:endParaRPr lang="es-ES" sz="3600" dirty="0">
              <a:solidFill>
                <a:schemeClr val="accent6">
                  <a:lumMod val="75000"/>
                </a:schemeClr>
              </a:solidFill>
            </a:endParaRPr>
          </a:p>
        </p:txBody>
      </p:sp>
      <p:pic>
        <p:nvPicPr>
          <p:cNvPr id="11" name="Imagen 10">
            <a:extLst>
              <a:ext uri="{FF2B5EF4-FFF2-40B4-BE49-F238E27FC236}">
                <a16:creationId xmlns:a16="http://schemas.microsoft.com/office/drawing/2014/main" id="{A663F525-8F76-F985-9BF9-58DE2AF071AC}"/>
              </a:ext>
            </a:extLst>
          </p:cNvPr>
          <p:cNvPicPr>
            <a:picLocks noChangeAspect="1"/>
          </p:cNvPicPr>
          <p:nvPr/>
        </p:nvPicPr>
        <p:blipFill rotWithShape="1">
          <a:blip r:embed="rId3"/>
          <a:srcRect l="-458" t="33496" r="22005" b="4954"/>
          <a:stretch/>
        </p:blipFill>
        <p:spPr>
          <a:xfrm>
            <a:off x="7341440" y="2491618"/>
            <a:ext cx="3965269" cy="3988557"/>
          </a:xfrm>
          <a:prstGeom prst="rect">
            <a:avLst/>
          </a:prstGeom>
        </p:spPr>
      </p:pic>
    </p:spTree>
    <p:extLst>
      <p:ext uri="{BB962C8B-B14F-4D97-AF65-F5344CB8AC3E}">
        <p14:creationId xmlns:p14="http://schemas.microsoft.com/office/powerpoint/2010/main" val="2437998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D1D356-626D-C963-AA41-687E31E6C637}"/>
              </a:ext>
            </a:extLst>
          </p:cNvPr>
          <p:cNvSpPr>
            <a:spLocks noGrp="1"/>
          </p:cNvSpPr>
          <p:nvPr>
            <p:ph type="title"/>
          </p:nvPr>
        </p:nvSpPr>
        <p:spPr>
          <a:xfrm>
            <a:off x="1944000" y="360000"/>
            <a:ext cx="7917366" cy="1252534"/>
          </a:xfrm>
        </p:spPr>
        <p:txBody>
          <a:bodyPr>
            <a:normAutofit/>
          </a:bodyPr>
          <a:lstStyle/>
          <a:p>
            <a:r>
              <a:rPr lang="es-ES" sz="3600" i="1" dirty="0">
                <a:solidFill>
                  <a:schemeClr val="accent6">
                    <a:lumMod val="75000"/>
                  </a:schemeClr>
                </a:solidFill>
                <a:latin typeface="Helvetica" pitchFamily="2" charset="0"/>
              </a:rPr>
              <a:t>P</a:t>
            </a:r>
            <a:r>
              <a:rPr lang="es-ES" sz="3600" i="1" dirty="0">
                <a:solidFill>
                  <a:schemeClr val="accent6">
                    <a:lumMod val="75000"/>
                  </a:schemeClr>
                </a:solidFill>
                <a:effectLst/>
                <a:latin typeface="Helvetica" pitchFamily="2" charset="0"/>
              </a:rPr>
              <a:t>royecto </a:t>
            </a:r>
            <a:r>
              <a:rPr lang="es-ES" sz="3600" i="1" dirty="0" err="1">
                <a:solidFill>
                  <a:schemeClr val="accent6">
                    <a:lumMod val="75000"/>
                  </a:schemeClr>
                </a:solidFill>
                <a:effectLst/>
                <a:latin typeface="Helvetica" pitchFamily="2" charset="0"/>
              </a:rPr>
              <a:t>Visit</a:t>
            </a:r>
            <a:r>
              <a:rPr lang="es-ES" sz="3600" i="1" dirty="0">
                <a:solidFill>
                  <a:schemeClr val="accent6">
                    <a:lumMod val="75000"/>
                  </a:schemeClr>
                </a:solidFill>
                <a:latin typeface="Helvetica" pitchFamily="2" charset="0"/>
              </a:rPr>
              <a:t> </a:t>
            </a:r>
            <a:r>
              <a:rPr lang="es-ES" sz="3600" i="1" dirty="0">
                <a:solidFill>
                  <a:schemeClr val="accent6">
                    <a:lumMod val="75000"/>
                  </a:schemeClr>
                </a:solidFill>
                <a:effectLst/>
                <a:latin typeface="Helvetica" pitchFamily="2" charset="0"/>
              </a:rPr>
              <a:t>Río </a:t>
            </a:r>
            <a:r>
              <a:rPr lang="es-ES" sz="3600" i="1" dirty="0" err="1">
                <a:solidFill>
                  <a:schemeClr val="accent6">
                    <a:lumMod val="75000"/>
                  </a:schemeClr>
                </a:solidFill>
                <a:effectLst/>
                <a:latin typeface="Helvetica" pitchFamily="2" charset="0"/>
              </a:rPr>
              <a:t>Minho</a:t>
            </a:r>
            <a:endParaRPr lang="es-ES" sz="3600" dirty="0">
              <a:solidFill>
                <a:schemeClr val="accent6">
                  <a:lumMod val="75000"/>
                </a:schemeClr>
              </a:solidFill>
            </a:endParaRPr>
          </a:p>
        </p:txBody>
      </p:sp>
      <p:sp>
        <p:nvSpPr>
          <p:cNvPr id="3" name="Marcador de contenido 2">
            <a:extLst>
              <a:ext uri="{FF2B5EF4-FFF2-40B4-BE49-F238E27FC236}">
                <a16:creationId xmlns:a16="http://schemas.microsoft.com/office/drawing/2014/main" id="{A50928CF-B73B-E921-D145-CA575C05E9D6}"/>
              </a:ext>
            </a:extLst>
          </p:cNvPr>
          <p:cNvSpPr>
            <a:spLocks noGrp="1"/>
          </p:cNvSpPr>
          <p:nvPr>
            <p:ph idx="1"/>
          </p:nvPr>
        </p:nvSpPr>
        <p:spPr>
          <a:xfrm>
            <a:off x="1943999" y="1725046"/>
            <a:ext cx="6014667" cy="3672144"/>
          </a:xfrm>
        </p:spPr>
        <p:txBody>
          <a:bodyPr>
            <a:normAutofit/>
          </a:bodyPr>
          <a:lstStyle/>
          <a:p>
            <a:pPr marL="0" indent="0" algn="just">
              <a:buNone/>
            </a:pPr>
            <a:r>
              <a:rPr lang="es-ES" sz="2400" b="1" dirty="0">
                <a:latin typeface="Helvetica" pitchFamily="2" charset="0"/>
                <a:cs typeface="Times New Roman" panose="02020603050405020304" pitchFamily="18" charset="0"/>
              </a:rPr>
              <a:t>Objetivo</a:t>
            </a:r>
          </a:p>
          <a:p>
            <a:pPr marL="0" indent="0" algn="just">
              <a:buNone/>
            </a:pPr>
            <a:r>
              <a:rPr lang="es-ES" sz="2400" dirty="0">
                <a:latin typeface="Helvetica" pitchFamily="2" charset="0"/>
                <a:cs typeface="Times New Roman" panose="02020603050405020304" pitchFamily="18" charset="0"/>
              </a:rPr>
              <a:t>Valorización de los productos de la pesca en el TIRM, contribuyendo a la viabilidad de las poblaciones de las especies explotadas y revalorizar los productos de la pesca, todo ello bajo un enfoque de sostenibilidad ecológica y económica para la Eurorregión.</a:t>
            </a:r>
          </a:p>
        </p:txBody>
      </p:sp>
      <p:pic>
        <p:nvPicPr>
          <p:cNvPr id="4" name="Imagen 3">
            <a:extLst>
              <a:ext uri="{FF2B5EF4-FFF2-40B4-BE49-F238E27FC236}">
                <a16:creationId xmlns:a16="http://schemas.microsoft.com/office/drawing/2014/main" id="{4840A637-B0BF-999C-E7C2-251A9C1088E2}"/>
              </a:ext>
            </a:extLst>
          </p:cNvPr>
          <p:cNvPicPr>
            <a:picLocks noChangeAspect="1"/>
          </p:cNvPicPr>
          <p:nvPr/>
        </p:nvPicPr>
        <p:blipFill rotWithShape="1">
          <a:blip r:embed="rId2"/>
          <a:srcRect l="7476" t="10923" r="13218" b="2392"/>
          <a:stretch/>
        </p:blipFill>
        <p:spPr>
          <a:xfrm>
            <a:off x="8257101" y="1597544"/>
            <a:ext cx="2353318" cy="36006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ECB79FC4-0D5A-AEA2-7827-753D67815DA5}"/>
              </a:ext>
            </a:extLst>
          </p:cNvPr>
          <p:cNvSpPr txBox="1"/>
          <p:nvPr/>
        </p:nvSpPr>
        <p:spPr>
          <a:xfrm>
            <a:off x="1944000" y="1153464"/>
            <a:ext cx="6905288" cy="369332"/>
          </a:xfrm>
          <a:prstGeom prst="rect">
            <a:avLst/>
          </a:prstGeom>
          <a:noFill/>
        </p:spPr>
        <p:txBody>
          <a:bodyPr wrap="square">
            <a:spAutoFit/>
          </a:bodyPr>
          <a:lstStyle/>
          <a:p>
            <a:r>
              <a:rPr lang="es-ES" i="1" dirty="0">
                <a:effectLst/>
                <a:latin typeface="Times"/>
              </a:rPr>
              <a:t>Potenciar el valor económico del espacio común (tercer eje actuación)</a:t>
            </a:r>
          </a:p>
        </p:txBody>
      </p:sp>
    </p:spTree>
    <p:extLst>
      <p:ext uri="{BB962C8B-B14F-4D97-AF65-F5344CB8AC3E}">
        <p14:creationId xmlns:p14="http://schemas.microsoft.com/office/powerpoint/2010/main" val="308649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ECC6E69-A9A6-A32A-F4E8-CCA24CD495D6}"/>
              </a:ext>
            </a:extLst>
          </p:cNvPr>
          <p:cNvPicPr>
            <a:picLocks noGrp="1" noChangeAspect="1"/>
          </p:cNvPicPr>
          <p:nvPr>
            <p:ph idx="1"/>
          </p:nvPr>
        </p:nvPicPr>
        <p:blipFill>
          <a:blip r:embed="rId2"/>
          <a:stretch>
            <a:fillRect/>
          </a:stretch>
        </p:blipFill>
        <p:spPr>
          <a:xfrm>
            <a:off x="1796268" y="3038342"/>
            <a:ext cx="9279514" cy="2644268"/>
          </a:xfrm>
          <a:prstGeom prst="rect">
            <a:avLst/>
          </a:prstGeom>
        </p:spPr>
      </p:pic>
      <p:sp>
        <p:nvSpPr>
          <p:cNvPr id="5" name="CuadroTexto 4">
            <a:extLst>
              <a:ext uri="{FF2B5EF4-FFF2-40B4-BE49-F238E27FC236}">
                <a16:creationId xmlns:a16="http://schemas.microsoft.com/office/drawing/2014/main" id="{1E0982BB-D4A2-5FCA-97F2-2C88EF6695A4}"/>
              </a:ext>
            </a:extLst>
          </p:cNvPr>
          <p:cNvSpPr txBox="1"/>
          <p:nvPr/>
        </p:nvSpPr>
        <p:spPr>
          <a:xfrm>
            <a:off x="1944000" y="1193966"/>
            <a:ext cx="8954372" cy="1969770"/>
          </a:xfrm>
          <a:prstGeom prst="rect">
            <a:avLst/>
          </a:prstGeom>
          <a:noFill/>
        </p:spPr>
        <p:txBody>
          <a:bodyPr wrap="square" rtlCol="0">
            <a:spAutoFit/>
          </a:bodyPr>
          <a:lstStyle/>
          <a:p>
            <a:pPr algn="just"/>
            <a:r>
              <a:rPr lang="es-ES" sz="1400" i="1" dirty="0">
                <a:solidFill>
                  <a:schemeClr val="tx1">
                    <a:lumMod val="75000"/>
                    <a:lumOff val="25000"/>
                  </a:schemeClr>
                </a:solidFill>
                <a:effectLst/>
                <a:latin typeface="Helvetica" pitchFamily="2" charset="0"/>
                <a:cs typeface="Times New Roman" panose="02020603050405020304" pitchFamily="18" charset="0"/>
              </a:rPr>
              <a:t>Los ecosistemas acuáticos continentales están en riesgo de ser irreversiblemente dañados por las actividades y presiones humanas.</a:t>
            </a:r>
          </a:p>
          <a:p>
            <a:pPr algn="just"/>
            <a:endParaRPr lang="es-ES" i="1" dirty="0">
              <a:effectLst/>
              <a:latin typeface="Helvetica" pitchFamily="2" charset="0"/>
              <a:cs typeface="Times New Roman" panose="02020603050405020304" pitchFamily="18" charset="0"/>
            </a:endParaRPr>
          </a:p>
          <a:p>
            <a:pPr algn="just"/>
            <a:r>
              <a:rPr lang="es-ES" sz="2400" b="0" i="0" dirty="0">
                <a:effectLst/>
                <a:latin typeface="Roboto" panose="02000000000000000000" pitchFamily="2" charset="0"/>
              </a:rPr>
              <a:t>Servicios ecosistémicos son aquellos </a:t>
            </a:r>
            <a:r>
              <a:rPr lang="es-ES" sz="2400" b="1" i="0" dirty="0">
                <a:effectLst/>
                <a:latin typeface="Roboto" panose="02000000000000000000" pitchFamily="2" charset="0"/>
              </a:rPr>
              <a:t>beneficios que un ecosistema aporta a la sociedad</a:t>
            </a:r>
            <a:r>
              <a:rPr lang="es-ES" sz="2400" b="0" i="0" dirty="0">
                <a:effectLst/>
                <a:latin typeface="Roboto" panose="02000000000000000000" pitchFamily="2" charset="0"/>
              </a:rPr>
              <a:t> y que mejoran la salud, la economía y la calidad de vida de las personas</a:t>
            </a:r>
            <a:endParaRPr lang="es-ES" sz="2400" dirty="0"/>
          </a:p>
        </p:txBody>
      </p:sp>
      <p:sp>
        <p:nvSpPr>
          <p:cNvPr id="6" name="CuadroTexto 5">
            <a:extLst>
              <a:ext uri="{FF2B5EF4-FFF2-40B4-BE49-F238E27FC236}">
                <a16:creationId xmlns:a16="http://schemas.microsoft.com/office/drawing/2014/main" id="{C461FB52-ED66-208F-06C4-71989BBB2953}"/>
              </a:ext>
            </a:extLst>
          </p:cNvPr>
          <p:cNvSpPr txBox="1"/>
          <p:nvPr/>
        </p:nvSpPr>
        <p:spPr>
          <a:xfrm>
            <a:off x="1945129" y="5421000"/>
            <a:ext cx="6155012" cy="261610"/>
          </a:xfrm>
          <a:prstGeom prst="rect">
            <a:avLst/>
          </a:prstGeom>
          <a:noFill/>
        </p:spPr>
        <p:txBody>
          <a:bodyPr wrap="square">
            <a:spAutoFit/>
          </a:bodyPr>
          <a:lstStyle/>
          <a:p>
            <a:r>
              <a:rPr lang="es-ES" sz="1050" i="1" dirty="0">
                <a:solidFill>
                  <a:schemeClr val="tx1">
                    <a:lumMod val="75000"/>
                    <a:lumOff val="25000"/>
                  </a:schemeClr>
                </a:solidFill>
                <a:effectLst/>
                <a:latin typeface="Helvetica" pitchFamily="2" charset="0"/>
              </a:rPr>
              <a:t>Millennium </a:t>
            </a:r>
            <a:r>
              <a:rPr lang="es-ES" sz="1050" i="1" dirty="0" err="1">
                <a:solidFill>
                  <a:schemeClr val="tx1">
                    <a:lumMod val="75000"/>
                    <a:lumOff val="25000"/>
                  </a:schemeClr>
                </a:solidFill>
                <a:effectLst/>
                <a:latin typeface="Helvetica" pitchFamily="2" charset="0"/>
              </a:rPr>
              <a:t>Ecosystem</a:t>
            </a:r>
            <a:r>
              <a:rPr lang="es-ES" sz="1050" i="1" dirty="0">
                <a:solidFill>
                  <a:schemeClr val="tx1">
                    <a:lumMod val="75000"/>
                    <a:lumOff val="25000"/>
                  </a:schemeClr>
                </a:solidFill>
                <a:effectLst/>
                <a:latin typeface="Helvetica" pitchFamily="2" charset="0"/>
              </a:rPr>
              <a:t> </a:t>
            </a:r>
            <a:r>
              <a:rPr lang="es-ES" sz="1050" i="1" dirty="0" err="1">
                <a:solidFill>
                  <a:schemeClr val="tx1">
                    <a:lumMod val="75000"/>
                    <a:lumOff val="25000"/>
                  </a:schemeClr>
                </a:solidFill>
                <a:effectLst/>
                <a:latin typeface="Helvetica" pitchFamily="2" charset="0"/>
              </a:rPr>
              <a:t>Assessment</a:t>
            </a:r>
            <a:r>
              <a:rPr lang="es-ES" sz="1050" i="1" dirty="0">
                <a:solidFill>
                  <a:schemeClr val="tx1">
                    <a:lumMod val="75000"/>
                    <a:lumOff val="25000"/>
                  </a:schemeClr>
                </a:solidFill>
                <a:effectLst/>
                <a:latin typeface="Helvetica" pitchFamily="2" charset="0"/>
              </a:rPr>
              <a:t>, 2005</a:t>
            </a:r>
            <a:endParaRPr lang="es-ES" sz="1050" dirty="0">
              <a:solidFill>
                <a:schemeClr val="tx1">
                  <a:lumMod val="75000"/>
                  <a:lumOff val="25000"/>
                </a:schemeClr>
              </a:solidFill>
              <a:effectLst/>
              <a:latin typeface="Helvetica" pitchFamily="2" charset="0"/>
            </a:endParaRPr>
          </a:p>
        </p:txBody>
      </p:sp>
      <p:sp>
        <p:nvSpPr>
          <p:cNvPr id="10" name="Título 1">
            <a:extLst>
              <a:ext uri="{FF2B5EF4-FFF2-40B4-BE49-F238E27FC236}">
                <a16:creationId xmlns:a16="http://schemas.microsoft.com/office/drawing/2014/main" id="{39FEEB04-02BC-BCCF-2BDF-94A5B81EC48D}"/>
              </a:ext>
            </a:extLst>
          </p:cNvPr>
          <p:cNvSpPr txBox="1">
            <a:spLocks/>
          </p:cNvSpPr>
          <p:nvPr/>
        </p:nvSpPr>
        <p:spPr>
          <a:xfrm>
            <a:off x="1944000" y="360000"/>
            <a:ext cx="7917366" cy="1252534"/>
          </a:xfrm>
          <a:prstGeom prst="rect">
            <a:avLst/>
          </a:prstGeom>
        </p:spPr>
        <p:txBody>
          <a:bodyPr vert="horz" lIns="91440" tIns="45720" rIns="91440" bIns="45720" rtlCol="0" anchor="ctr">
            <a:normAutofit/>
          </a:bodyPr>
          <a:lstStyle>
            <a:lvl1pPr marL="0" marR="0" indent="0" algn="l" defTabSz="845088" rtl="0" eaLnBrk="1" fontAlgn="auto" latinLnBrk="0" hangingPunct="1">
              <a:lnSpc>
                <a:spcPct val="90000"/>
              </a:lnSpc>
              <a:spcBef>
                <a:spcPct val="0"/>
              </a:spcBef>
              <a:spcAft>
                <a:spcPts val="0"/>
              </a:spcAft>
              <a:buClrTx/>
              <a:buSzTx/>
              <a:buFontTx/>
              <a:buNone/>
              <a:tabLst/>
              <a:defRPr sz="4066" b="0" i="0" kern="1200">
                <a:solidFill>
                  <a:schemeClr val="tx1"/>
                </a:solidFill>
                <a:latin typeface="Bebas Neue Book" panose="020B0606020202050201" pitchFamily="34" charset="77"/>
                <a:ea typeface="+mj-ea"/>
                <a:cs typeface="+mj-cs"/>
              </a:defRPr>
            </a:lvl1pPr>
          </a:lstStyle>
          <a:p>
            <a:r>
              <a:rPr lang="es-ES" sz="3600" i="1" dirty="0">
                <a:solidFill>
                  <a:schemeClr val="accent6">
                    <a:lumMod val="75000"/>
                  </a:schemeClr>
                </a:solidFill>
                <a:latin typeface="Helvetica" pitchFamily="2" charset="0"/>
              </a:rPr>
              <a:t>Proyecto </a:t>
            </a:r>
            <a:r>
              <a:rPr lang="es-ES" sz="3600" i="1" dirty="0" err="1">
                <a:solidFill>
                  <a:schemeClr val="accent6">
                    <a:lumMod val="75000"/>
                  </a:schemeClr>
                </a:solidFill>
                <a:latin typeface="Helvetica" pitchFamily="2" charset="0"/>
              </a:rPr>
              <a:t>Visit</a:t>
            </a:r>
            <a:r>
              <a:rPr lang="es-ES" sz="3600" i="1" dirty="0">
                <a:solidFill>
                  <a:schemeClr val="accent6">
                    <a:lumMod val="75000"/>
                  </a:schemeClr>
                </a:solidFill>
                <a:latin typeface="Helvetica" pitchFamily="2" charset="0"/>
              </a:rPr>
              <a:t> Río </a:t>
            </a:r>
            <a:r>
              <a:rPr lang="es-ES" sz="3600" i="1" dirty="0" err="1">
                <a:solidFill>
                  <a:schemeClr val="accent6">
                    <a:lumMod val="75000"/>
                  </a:schemeClr>
                </a:solidFill>
                <a:latin typeface="Helvetica" pitchFamily="2" charset="0"/>
              </a:rPr>
              <a:t>Minho</a:t>
            </a:r>
            <a:endParaRPr lang="es-ES" sz="3600" dirty="0">
              <a:solidFill>
                <a:schemeClr val="accent6">
                  <a:lumMod val="75000"/>
                </a:schemeClr>
              </a:solidFill>
            </a:endParaRPr>
          </a:p>
        </p:txBody>
      </p:sp>
    </p:spTree>
    <p:extLst>
      <p:ext uri="{BB962C8B-B14F-4D97-AF65-F5344CB8AC3E}">
        <p14:creationId xmlns:p14="http://schemas.microsoft.com/office/powerpoint/2010/main" val="2764626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60A7EB7-6D31-04DC-D1BE-DE1D92E3C4AE}"/>
              </a:ext>
            </a:extLst>
          </p:cNvPr>
          <p:cNvSpPr>
            <a:spLocks noGrp="1"/>
          </p:cNvSpPr>
          <p:nvPr>
            <p:ph type="title"/>
          </p:nvPr>
        </p:nvSpPr>
        <p:spPr>
          <a:xfrm>
            <a:off x="1944000" y="360000"/>
            <a:ext cx="7917366" cy="1252534"/>
          </a:xfrm>
        </p:spPr>
        <p:txBody>
          <a:bodyPr>
            <a:normAutofit/>
          </a:bodyPr>
          <a:lstStyle/>
          <a:p>
            <a:pPr algn="ctr"/>
            <a:r>
              <a:rPr lang="es-ES" sz="3600" dirty="0">
                <a:solidFill>
                  <a:schemeClr val="accent6">
                    <a:lumMod val="75000"/>
                  </a:schemeClr>
                </a:solidFill>
                <a:latin typeface="Helvetica" pitchFamily="2" charset="0"/>
              </a:rPr>
              <a:t>MODELO SOCIO-ECOLÓGICO</a:t>
            </a:r>
            <a:endParaRPr lang="es-ES" sz="3600" dirty="0">
              <a:solidFill>
                <a:schemeClr val="accent6">
                  <a:lumMod val="75000"/>
                </a:schemeClr>
              </a:solidFill>
            </a:endParaRPr>
          </a:p>
        </p:txBody>
      </p:sp>
      <p:pic>
        <p:nvPicPr>
          <p:cNvPr id="2" name="Imagen 1">
            <a:extLst>
              <a:ext uri="{FF2B5EF4-FFF2-40B4-BE49-F238E27FC236}">
                <a16:creationId xmlns:a16="http://schemas.microsoft.com/office/drawing/2014/main" id="{85792092-D3F0-28DA-82F3-05A7BC2CD740}"/>
              </a:ext>
            </a:extLst>
          </p:cNvPr>
          <p:cNvPicPr>
            <a:picLocks noChangeAspect="1"/>
          </p:cNvPicPr>
          <p:nvPr/>
        </p:nvPicPr>
        <p:blipFill rotWithShape="1">
          <a:blip r:embed="rId2"/>
          <a:srcRect t="7558"/>
          <a:stretch/>
        </p:blipFill>
        <p:spPr>
          <a:xfrm>
            <a:off x="1406709" y="1296365"/>
            <a:ext cx="8592877" cy="4317744"/>
          </a:xfrm>
          <a:prstGeom prst="rect">
            <a:avLst/>
          </a:prstGeom>
        </p:spPr>
      </p:pic>
    </p:spTree>
    <p:extLst>
      <p:ext uri="{BB962C8B-B14F-4D97-AF65-F5344CB8AC3E}">
        <p14:creationId xmlns:p14="http://schemas.microsoft.com/office/powerpoint/2010/main" val="2256581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052891-B25B-401F-8834-0670BAC32C5C}"/>
              </a:ext>
            </a:extLst>
          </p:cNvPr>
          <p:cNvSpPr>
            <a:spLocks noGrp="1"/>
          </p:cNvSpPr>
          <p:nvPr>
            <p:ph type="title"/>
          </p:nvPr>
        </p:nvSpPr>
        <p:spPr>
          <a:xfrm>
            <a:off x="124179" y="360000"/>
            <a:ext cx="11017954" cy="1252534"/>
          </a:xfrm>
        </p:spPr>
        <p:txBody>
          <a:bodyPr>
            <a:normAutofit/>
          </a:bodyPr>
          <a:lstStyle/>
          <a:p>
            <a:r>
              <a:rPr lang="es-ES" sz="3600" dirty="0">
                <a:solidFill>
                  <a:schemeClr val="accent6">
                    <a:lumMod val="75000"/>
                  </a:schemeClr>
                </a:solidFill>
                <a:latin typeface="Helvetica" pitchFamily="2" charset="0"/>
              </a:rPr>
              <a:t>Sostenibilidad del sector pesquero</a:t>
            </a:r>
          </a:p>
        </p:txBody>
      </p:sp>
      <p:sp>
        <p:nvSpPr>
          <p:cNvPr id="5" name="Marcador de contenido 4">
            <a:extLst>
              <a:ext uri="{FF2B5EF4-FFF2-40B4-BE49-F238E27FC236}">
                <a16:creationId xmlns:a16="http://schemas.microsoft.com/office/drawing/2014/main" id="{7A7E41A0-50CA-E1AE-25CC-B3A8E6B51661}"/>
              </a:ext>
            </a:extLst>
          </p:cNvPr>
          <p:cNvSpPr>
            <a:spLocks noGrp="1"/>
          </p:cNvSpPr>
          <p:nvPr>
            <p:ph idx="1"/>
          </p:nvPr>
        </p:nvSpPr>
        <p:spPr>
          <a:xfrm>
            <a:off x="596357" y="1395548"/>
            <a:ext cx="10054859" cy="1018154"/>
          </a:xfrm>
        </p:spPr>
        <p:txBody>
          <a:bodyPr>
            <a:normAutofit fontScale="92500" lnSpcReduction="20000"/>
          </a:bodyPr>
          <a:lstStyle/>
          <a:p>
            <a:pPr marL="0" indent="0">
              <a:buNone/>
            </a:pPr>
            <a:r>
              <a:rPr lang="es-ES" sz="2600" b="1" dirty="0">
                <a:solidFill>
                  <a:schemeClr val="tx1">
                    <a:lumMod val="75000"/>
                    <a:lumOff val="25000"/>
                  </a:schemeClr>
                </a:solidFill>
                <a:latin typeface="Helvetica" pitchFamily="2" charset="0"/>
              </a:rPr>
              <a:t>Encuesta Participativa: </a:t>
            </a:r>
            <a:r>
              <a:rPr lang="es-ES" sz="2400" dirty="0">
                <a:solidFill>
                  <a:schemeClr val="tx1">
                    <a:lumMod val="75000"/>
                    <a:lumOff val="25000"/>
                  </a:schemeClr>
                </a:solidFill>
                <a:latin typeface="Helvetica" pitchFamily="2" charset="0"/>
              </a:rPr>
              <a:t>presencial y </a:t>
            </a:r>
            <a:r>
              <a:rPr lang="es-ES" sz="2400" i="1" dirty="0" err="1">
                <a:solidFill>
                  <a:schemeClr val="tx1">
                    <a:lumMod val="75000"/>
                    <a:lumOff val="25000"/>
                  </a:schemeClr>
                </a:solidFill>
                <a:latin typeface="Helvetica" pitchFamily="2" charset="0"/>
              </a:rPr>
              <a:t>on</a:t>
            </a:r>
            <a:r>
              <a:rPr lang="es-ES" sz="2400" i="1" dirty="0">
                <a:solidFill>
                  <a:schemeClr val="tx1">
                    <a:lumMod val="75000"/>
                    <a:lumOff val="25000"/>
                  </a:schemeClr>
                </a:solidFill>
                <a:latin typeface="Helvetica" pitchFamily="2" charset="0"/>
              </a:rPr>
              <a:t> line</a:t>
            </a:r>
          </a:p>
          <a:p>
            <a:pPr marL="0" indent="0">
              <a:buNone/>
            </a:pPr>
            <a:r>
              <a:rPr lang="es-ES" sz="2400" b="1" dirty="0">
                <a:solidFill>
                  <a:schemeClr val="tx1">
                    <a:lumMod val="75000"/>
                    <a:lumOff val="25000"/>
                  </a:schemeClr>
                </a:solidFill>
                <a:latin typeface="Helvetica" pitchFamily="2" charset="0"/>
              </a:rPr>
              <a:t>Público objetivo</a:t>
            </a:r>
            <a:r>
              <a:rPr lang="es-ES" sz="2400" dirty="0">
                <a:solidFill>
                  <a:schemeClr val="tx1">
                    <a:lumMod val="75000"/>
                    <a:lumOff val="25000"/>
                  </a:schemeClr>
                </a:solidFill>
                <a:latin typeface="Helvetica" pitchFamily="2" charset="0"/>
              </a:rPr>
              <a:t>: pescadores profesionales, comercializadores, investigadores y asociaciones  ecologistas.</a:t>
            </a:r>
          </a:p>
        </p:txBody>
      </p:sp>
      <p:grpSp>
        <p:nvGrpSpPr>
          <p:cNvPr id="6" name="Grupo 5">
            <a:extLst>
              <a:ext uri="{FF2B5EF4-FFF2-40B4-BE49-F238E27FC236}">
                <a16:creationId xmlns:a16="http://schemas.microsoft.com/office/drawing/2014/main" id="{48F9CB73-51C8-F669-F8D6-45D49D3F4A5A}"/>
              </a:ext>
            </a:extLst>
          </p:cNvPr>
          <p:cNvGrpSpPr>
            <a:grpSpLocks noChangeAspect="1"/>
          </p:cNvGrpSpPr>
          <p:nvPr/>
        </p:nvGrpSpPr>
        <p:grpSpPr>
          <a:xfrm>
            <a:off x="596358" y="2169042"/>
            <a:ext cx="10054859" cy="3520660"/>
            <a:chOff x="742095" y="2031945"/>
            <a:chExt cx="10892697" cy="3548978"/>
          </a:xfrm>
        </p:grpSpPr>
        <p:pic>
          <p:nvPicPr>
            <p:cNvPr id="7" name="Imagen 6">
              <a:extLst>
                <a:ext uri="{FF2B5EF4-FFF2-40B4-BE49-F238E27FC236}">
                  <a16:creationId xmlns:a16="http://schemas.microsoft.com/office/drawing/2014/main" id="{3ACA4F99-4983-6ED5-38A3-1128A8CE94ED}"/>
                </a:ext>
              </a:extLst>
            </p:cNvPr>
            <p:cNvPicPr>
              <a:picLocks noChangeAspect="1"/>
            </p:cNvPicPr>
            <p:nvPr/>
          </p:nvPicPr>
          <p:blipFill rotWithShape="1">
            <a:blip r:embed="rId3"/>
            <a:srcRect b="49078"/>
            <a:stretch/>
          </p:blipFill>
          <p:spPr>
            <a:xfrm>
              <a:off x="742095" y="2031945"/>
              <a:ext cx="5323343" cy="3492229"/>
            </a:xfrm>
            <a:prstGeom prst="rect">
              <a:avLst/>
            </a:prstGeom>
          </p:spPr>
        </p:pic>
        <p:pic>
          <p:nvPicPr>
            <p:cNvPr id="8" name="Imagen 7">
              <a:extLst>
                <a:ext uri="{FF2B5EF4-FFF2-40B4-BE49-F238E27FC236}">
                  <a16:creationId xmlns:a16="http://schemas.microsoft.com/office/drawing/2014/main" id="{FFDCB25B-00F9-94DF-27A2-4227C885C793}"/>
                </a:ext>
              </a:extLst>
            </p:cNvPr>
            <p:cNvPicPr>
              <a:picLocks noChangeAspect="1"/>
            </p:cNvPicPr>
            <p:nvPr/>
          </p:nvPicPr>
          <p:blipFill rotWithShape="1">
            <a:blip r:embed="rId3"/>
            <a:srcRect t="51064"/>
            <a:stretch/>
          </p:blipFill>
          <p:spPr>
            <a:xfrm>
              <a:off x="6311449" y="2224880"/>
              <a:ext cx="5323343" cy="3356043"/>
            </a:xfrm>
            <a:prstGeom prst="rect">
              <a:avLst/>
            </a:prstGeom>
          </p:spPr>
        </p:pic>
      </p:grpSp>
    </p:spTree>
    <p:extLst>
      <p:ext uri="{BB962C8B-B14F-4D97-AF65-F5344CB8AC3E}">
        <p14:creationId xmlns:p14="http://schemas.microsoft.com/office/powerpoint/2010/main" val="38517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FFBDBCEC-9AFD-D51F-6E81-A52B297FF0FA}"/>
              </a:ext>
            </a:extLst>
          </p:cNvPr>
          <p:cNvSpPr/>
          <p:nvPr/>
        </p:nvSpPr>
        <p:spPr>
          <a:xfrm>
            <a:off x="422803" y="4563137"/>
            <a:ext cx="10422468" cy="307777"/>
          </a:xfrm>
          <a:prstGeom prst="rect">
            <a:avLst/>
          </a:prstGeom>
        </p:spPr>
        <p:txBody>
          <a:bodyPr wrap="square">
            <a:spAutoFit/>
          </a:bodyPr>
          <a:lstStyle/>
          <a:p>
            <a:pPr algn="just"/>
            <a:r>
              <a:rPr lang="es-ES" sz="1400" i="1" dirty="0">
                <a:solidFill>
                  <a:schemeClr val="tx1">
                    <a:lumMod val="75000"/>
                    <a:lumOff val="25000"/>
                  </a:schemeClr>
                </a:solidFill>
                <a:latin typeface="Helvetica" pitchFamily="2" charset="0"/>
              </a:rPr>
              <a:t>Media y desviación estándar de los indicadores analizados para cada una de las dimensiones analizadas</a:t>
            </a:r>
            <a:r>
              <a:rPr lang="es-ES" sz="1400" i="1" dirty="0">
                <a:solidFill>
                  <a:schemeClr val="accent6">
                    <a:lumMod val="75000"/>
                  </a:schemeClr>
                </a:solidFill>
                <a:latin typeface="Helvetica" pitchFamily="2" charset="0"/>
              </a:rPr>
              <a:t>.</a:t>
            </a:r>
          </a:p>
        </p:txBody>
      </p:sp>
      <p:pic>
        <p:nvPicPr>
          <p:cNvPr id="3" name="Imagen 2">
            <a:extLst>
              <a:ext uri="{FF2B5EF4-FFF2-40B4-BE49-F238E27FC236}">
                <a16:creationId xmlns:a16="http://schemas.microsoft.com/office/drawing/2014/main" id="{08E5ECAB-04E0-990A-DC3E-509D8F0C005C}"/>
              </a:ext>
            </a:extLst>
          </p:cNvPr>
          <p:cNvPicPr>
            <a:picLocks noChangeAspect="1"/>
          </p:cNvPicPr>
          <p:nvPr/>
        </p:nvPicPr>
        <p:blipFill>
          <a:blip r:embed="rId3"/>
          <a:stretch>
            <a:fillRect/>
          </a:stretch>
        </p:blipFill>
        <p:spPr>
          <a:xfrm>
            <a:off x="422803" y="1786233"/>
            <a:ext cx="3600000" cy="2769248"/>
          </a:xfrm>
          <a:prstGeom prst="rect">
            <a:avLst/>
          </a:prstGeom>
          <a:ln>
            <a:solidFill>
              <a:schemeClr val="tx1">
                <a:lumMod val="50000"/>
                <a:lumOff val="50000"/>
              </a:schemeClr>
            </a:solidFill>
          </a:ln>
        </p:spPr>
      </p:pic>
      <p:pic>
        <p:nvPicPr>
          <p:cNvPr id="4" name="Imagen 3">
            <a:extLst>
              <a:ext uri="{FF2B5EF4-FFF2-40B4-BE49-F238E27FC236}">
                <a16:creationId xmlns:a16="http://schemas.microsoft.com/office/drawing/2014/main" id="{EA3858FA-E70D-F8C9-AC39-0607747569CB}"/>
              </a:ext>
            </a:extLst>
          </p:cNvPr>
          <p:cNvPicPr>
            <a:picLocks noChangeAspect="1"/>
          </p:cNvPicPr>
          <p:nvPr/>
        </p:nvPicPr>
        <p:blipFill>
          <a:blip r:embed="rId4"/>
          <a:stretch>
            <a:fillRect/>
          </a:stretch>
        </p:blipFill>
        <p:spPr>
          <a:xfrm>
            <a:off x="3834037" y="1786233"/>
            <a:ext cx="3600000" cy="2769248"/>
          </a:xfrm>
          <a:prstGeom prst="rect">
            <a:avLst/>
          </a:prstGeom>
          <a:ln>
            <a:solidFill>
              <a:schemeClr val="tx1">
                <a:lumMod val="50000"/>
                <a:lumOff val="50000"/>
              </a:schemeClr>
            </a:solidFill>
          </a:ln>
        </p:spPr>
      </p:pic>
      <p:pic>
        <p:nvPicPr>
          <p:cNvPr id="5" name="Imagen 4">
            <a:extLst>
              <a:ext uri="{FF2B5EF4-FFF2-40B4-BE49-F238E27FC236}">
                <a16:creationId xmlns:a16="http://schemas.microsoft.com/office/drawing/2014/main" id="{98179B35-A6B9-F751-97A8-94B537E2EBF1}"/>
              </a:ext>
            </a:extLst>
          </p:cNvPr>
          <p:cNvPicPr>
            <a:picLocks noChangeAspect="1"/>
          </p:cNvPicPr>
          <p:nvPr/>
        </p:nvPicPr>
        <p:blipFill>
          <a:blip r:embed="rId5"/>
          <a:stretch>
            <a:fillRect/>
          </a:stretch>
        </p:blipFill>
        <p:spPr>
          <a:xfrm>
            <a:off x="7245271" y="1786233"/>
            <a:ext cx="3600000" cy="2769248"/>
          </a:xfrm>
          <a:prstGeom prst="rect">
            <a:avLst/>
          </a:prstGeom>
          <a:ln>
            <a:solidFill>
              <a:schemeClr val="tx1">
                <a:lumMod val="50000"/>
                <a:lumOff val="50000"/>
              </a:schemeClr>
            </a:solidFill>
          </a:ln>
        </p:spPr>
      </p:pic>
      <p:sp>
        <p:nvSpPr>
          <p:cNvPr id="6" name="CuadroTexto 5">
            <a:extLst>
              <a:ext uri="{FF2B5EF4-FFF2-40B4-BE49-F238E27FC236}">
                <a16:creationId xmlns:a16="http://schemas.microsoft.com/office/drawing/2014/main" id="{3A3B509E-8FC8-0325-E597-9F611DDC3B2B}"/>
              </a:ext>
            </a:extLst>
          </p:cNvPr>
          <p:cNvSpPr txBox="1"/>
          <p:nvPr/>
        </p:nvSpPr>
        <p:spPr>
          <a:xfrm>
            <a:off x="8537271" y="1793889"/>
            <a:ext cx="1080862" cy="276999"/>
          </a:xfrm>
          <a:prstGeom prst="rect">
            <a:avLst/>
          </a:prstGeom>
          <a:solidFill>
            <a:schemeClr val="bg1"/>
          </a:solidFill>
        </p:spPr>
        <p:txBody>
          <a:bodyPr wrap="square" rtlCol="0">
            <a:spAutoFit/>
          </a:bodyPr>
          <a:lstStyle/>
          <a:p>
            <a:r>
              <a:rPr lang="es-ES" sz="1200" b="1" dirty="0">
                <a:solidFill>
                  <a:schemeClr val="tx1">
                    <a:lumMod val="50000"/>
                    <a:lumOff val="50000"/>
                  </a:schemeClr>
                </a:solidFill>
              </a:rPr>
              <a:t>ECOLOGISTAS</a:t>
            </a:r>
            <a:endParaRPr lang="es-ES" sz="1100" b="1" dirty="0">
              <a:solidFill>
                <a:schemeClr val="tx1">
                  <a:lumMod val="50000"/>
                  <a:lumOff val="50000"/>
                </a:schemeClr>
              </a:solidFill>
            </a:endParaRPr>
          </a:p>
        </p:txBody>
      </p:sp>
      <p:sp>
        <p:nvSpPr>
          <p:cNvPr id="9" name="Título 1">
            <a:extLst>
              <a:ext uri="{FF2B5EF4-FFF2-40B4-BE49-F238E27FC236}">
                <a16:creationId xmlns:a16="http://schemas.microsoft.com/office/drawing/2014/main" id="{FD9BAED8-E14B-F38E-E587-E59165B986A0}"/>
              </a:ext>
            </a:extLst>
          </p:cNvPr>
          <p:cNvSpPr>
            <a:spLocks noGrp="1"/>
          </p:cNvSpPr>
          <p:nvPr>
            <p:ph type="title"/>
          </p:nvPr>
        </p:nvSpPr>
        <p:spPr>
          <a:xfrm>
            <a:off x="124179" y="360000"/>
            <a:ext cx="11017954" cy="1252534"/>
          </a:xfrm>
        </p:spPr>
        <p:txBody>
          <a:bodyPr>
            <a:normAutofit/>
          </a:bodyPr>
          <a:lstStyle/>
          <a:p>
            <a:r>
              <a:rPr lang="es-ES" sz="3600" dirty="0">
                <a:solidFill>
                  <a:schemeClr val="accent6">
                    <a:lumMod val="75000"/>
                  </a:schemeClr>
                </a:solidFill>
                <a:latin typeface="Helvetica" pitchFamily="2" charset="0"/>
              </a:rPr>
              <a:t>Sostenibilidad del sector pesquero</a:t>
            </a:r>
          </a:p>
        </p:txBody>
      </p:sp>
    </p:spTree>
    <p:extLst>
      <p:ext uri="{BB962C8B-B14F-4D97-AF65-F5344CB8AC3E}">
        <p14:creationId xmlns:p14="http://schemas.microsoft.com/office/powerpoint/2010/main" val="3147513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e Conteúdo 2">
            <a:extLst>
              <a:ext uri="{FF2B5EF4-FFF2-40B4-BE49-F238E27FC236}">
                <a16:creationId xmlns:a16="http://schemas.microsoft.com/office/drawing/2014/main" id="{D060381E-ED4C-DEFE-ABD9-C331F0724E0B}"/>
              </a:ext>
            </a:extLst>
          </p:cNvPr>
          <p:cNvSpPr>
            <a:spLocks noGrp="1"/>
          </p:cNvSpPr>
          <p:nvPr>
            <p:ph idx="1"/>
          </p:nvPr>
        </p:nvSpPr>
        <p:spPr>
          <a:xfrm>
            <a:off x="1286934" y="1511999"/>
            <a:ext cx="9437510" cy="4516267"/>
          </a:xfrm>
          <a:prstGeom prst="roundRect">
            <a:avLst/>
          </a:prstGeom>
          <a:noFill/>
          <a:ln>
            <a:noFill/>
          </a:ln>
        </p:spPr>
        <p:txBody>
          <a:bodyPr>
            <a:noAutofit/>
          </a:bodyPr>
          <a:lstStyle/>
          <a:p>
            <a:pPr algn="just">
              <a:lnSpc>
                <a:spcPct val="100000"/>
              </a:lnSpc>
              <a:spcBef>
                <a:spcPts val="600"/>
              </a:spcBef>
              <a:spcAft>
                <a:spcPts val="600"/>
              </a:spcAft>
              <a:buFont typeface="Calibri" panose="020F0502020204030204" pitchFamily="34" charset="0"/>
              <a:buChar char="−"/>
            </a:pPr>
            <a:r>
              <a:rPr lang="es-ES" sz="2000" dirty="0">
                <a:latin typeface="Helvetica" pitchFamily="2" charset="0"/>
              </a:rPr>
              <a:t>La integración de los pescadores con las instituciones se ha mostrado endeble en varios de los aspectos evaluados, mostrando un alto desconocimiento de las actividades institucionales que se desarrollan en el ámbito del rio.</a:t>
            </a:r>
          </a:p>
          <a:p>
            <a:pPr algn="just">
              <a:lnSpc>
                <a:spcPct val="100000"/>
              </a:lnSpc>
              <a:spcBef>
                <a:spcPts val="600"/>
              </a:spcBef>
              <a:spcAft>
                <a:spcPts val="600"/>
              </a:spcAft>
              <a:buFont typeface="Calibri" panose="020F0502020204030204" pitchFamily="34" charset="0"/>
              <a:buChar char="−"/>
            </a:pPr>
            <a:r>
              <a:rPr lang="es-ES" sz="2000" dirty="0">
                <a:latin typeface="Helvetica" pitchFamily="2" charset="0"/>
              </a:rPr>
              <a:t>Los pescadores no se valoran como integrados en la gestión que se realiza del rio y de la pesca y consecuentemente no comparten ni comprenden las decisiones tomadas en lo relativo a los planes de manejo adoptados.</a:t>
            </a:r>
          </a:p>
          <a:p>
            <a:pPr algn="just">
              <a:lnSpc>
                <a:spcPct val="100000"/>
              </a:lnSpc>
              <a:spcBef>
                <a:spcPts val="600"/>
              </a:spcBef>
              <a:spcAft>
                <a:spcPts val="600"/>
              </a:spcAft>
              <a:buFont typeface="Calibri" panose="020F0502020204030204" pitchFamily="34" charset="0"/>
              <a:buChar char="−"/>
            </a:pPr>
            <a:r>
              <a:rPr lang="es-ES" sz="2000" dirty="0">
                <a:latin typeface="Helvetica" pitchFamily="2" charset="0"/>
              </a:rPr>
              <a:t>Todos los sectores encuestados identifican que la evolución de la pesca está íntimamente ligada a aspectos medioambientales, como la degradación del ecosistema y a la falta de protección del mismo.</a:t>
            </a:r>
          </a:p>
        </p:txBody>
      </p:sp>
      <p:sp>
        <p:nvSpPr>
          <p:cNvPr id="9" name="Título 1">
            <a:extLst>
              <a:ext uri="{FF2B5EF4-FFF2-40B4-BE49-F238E27FC236}">
                <a16:creationId xmlns:a16="http://schemas.microsoft.com/office/drawing/2014/main" id="{EF021826-3161-9F48-E9E3-ADB4D9E9406E}"/>
              </a:ext>
            </a:extLst>
          </p:cNvPr>
          <p:cNvSpPr>
            <a:spLocks noGrp="1"/>
          </p:cNvSpPr>
          <p:nvPr>
            <p:ph type="title"/>
          </p:nvPr>
        </p:nvSpPr>
        <p:spPr>
          <a:xfrm>
            <a:off x="124179" y="360000"/>
            <a:ext cx="11017954" cy="1252534"/>
          </a:xfrm>
        </p:spPr>
        <p:txBody>
          <a:bodyPr>
            <a:normAutofit/>
          </a:bodyPr>
          <a:lstStyle/>
          <a:p>
            <a:r>
              <a:rPr lang="es-ES" sz="3600" dirty="0">
                <a:solidFill>
                  <a:schemeClr val="accent6">
                    <a:lumMod val="75000"/>
                  </a:schemeClr>
                </a:solidFill>
                <a:latin typeface="Helvetica" pitchFamily="2" charset="0"/>
              </a:rPr>
              <a:t>Sostenibilidad del sector pesquero</a:t>
            </a:r>
          </a:p>
        </p:txBody>
      </p:sp>
      <p:pic>
        <p:nvPicPr>
          <p:cNvPr id="12" name="Imagen 11">
            <a:extLst>
              <a:ext uri="{FF2B5EF4-FFF2-40B4-BE49-F238E27FC236}">
                <a16:creationId xmlns:a16="http://schemas.microsoft.com/office/drawing/2014/main" id="{460547D1-A76B-6A02-5936-61D17A4977DB}"/>
              </a:ext>
            </a:extLst>
          </p:cNvPr>
          <p:cNvPicPr>
            <a:picLocks noChangeAspect="1"/>
          </p:cNvPicPr>
          <p:nvPr/>
        </p:nvPicPr>
        <p:blipFill rotWithShape="1">
          <a:blip r:embed="rId3"/>
          <a:srcRect l="-458" t="33496" r="22005" b="4954"/>
          <a:stretch/>
        </p:blipFill>
        <p:spPr>
          <a:xfrm>
            <a:off x="7341440" y="2491618"/>
            <a:ext cx="3965269" cy="3988557"/>
          </a:xfrm>
          <a:prstGeom prst="rect">
            <a:avLst/>
          </a:prstGeom>
        </p:spPr>
      </p:pic>
    </p:spTree>
    <p:extLst>
      <p:ext uri="{BB962C8B-B14F-4D97-AF65-F5344CB8AC3E}">
        <p14:creationId xmlns:p14="http://schemas.microsoft.com/office/powerpoint/2010/main" val="10925603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924</TotalTime>
  <Words>754</Words>
  <Application>Microsoft Macintosh PowerPoint</Application>
  <PresentationFormat>Personalizado</PresentationFormat>
  <Paragraphs>68</Paragraphs>
  <Slides>18</Slides>
  <Notes>8</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Arial</vt:lpstr>
      <vt:lpstr>Bebas Neue Book</vt:lpstr>
      <vt:lpstr>Bebas Neue Regular</vt:lpstr>
      <vt:lpstr>Bookman Old Style</vt:lpstr>
      <vt:lpstr>Calibri</vt:lpstr>
      <vt:lpstr>Helvetica</vt:lpstr>
      <vt:lpstr>Roboto</vt:lpstr>
      <vt:lpstr>Times</vt:lpstr>
      <vt:lpstr>Office Theme</vt:lpstr>
      <vt:lpstr>Presentación de PowerPoint</vt:lpstr>
      <vt:lpstr>Pesquerías del río Miño Un enfoque socio-ecológico</vt:lpstr>
      <vt:lpstr>Proyecto Visit Río Minho (POCTEP, 2017-2020)</vt:lpstr>
      <vt:lpstr>Proyecto Visit Río Minho</vt:lpstr>
      <vt:lpstr>Presentación de PowerPoint</vt:lpstr>
      <vt:lpstr>MODELO SOCIO-ECOLÓGICO</vt:lpstr>
      <vt:lpstr>Sostenibilidad del sector pesquero</vt:lpstr>
      <vt:lpstr>Sostenibilidad del sector pesquero</vt:lpstr>
      <vt:lpstr>Sostenibilidad del sector pesquero</vt:lpstr>
      <vt:lpstr>Análisis estratégico: diversificación y emprendimiento</vt:lpstr>
      <vt:lpstr>Líneas estratégicas de actuación </vt:lpstr>
      <vt:lpstr>Líneas estratégicas de actuación </vt:lpstr>
      <vt:lpstr>Diversificación Económica</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Mafalda Ribeiro Lopes</dc:creator>
  <cp:lastModifiedBy>Microsoft Office User</cp:lastModifiedBy>
  <cp:revision>19</cp:revision>
  <dcterms:created xsi:type="dcterms:W3CDTF">2023-07-03T15:29:58Z</dcterms:created>
  <dcterms:modified xsi:type="dcterms:W3CDTF">2023-07-27T12:15:23Z</dcterms:modified>
</cp:coreProperties>
</file>