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8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43" r:id="rId2"/>
    <p:sldId id="434" r:id="rId3"/>
    <p:sldId id="437" r:id="rId4"/>
    <p:sldId id="438" r:id="rId5"/>
    <p:sldId id="348" r:id="rId6"/>
    <p:sldId id="455" r:id="rId7"/>
    <p:sldId id="456" r:id="rId8"/>
    <p:sldId id="489" r:id="rId9"/>
    <p:sldId id="490" r:id="rId10"/>
    <p:sldId id="491" r:id="rId11"/>
    <p:sldId id="493" r:id="rId12"/>
    <p:sldId id="492" r:id="rId13"/>
    <p:sldId id="494" r:id="rId14"/>
    <p:sldId id="495" r:id="rId15"/>
    <p:sldId id="496" r:id="rId16"/>
    <p:sldId id="497" r:id="rId17"/>
    <p:sldId id="500" r:id="rId18"/>
    <p:sldId id="501" r:id="rId19"/>
    <p:sldId id="498" r:id="rId20"/>
    <p:sldId id="499" r:id="rId21"/>
    <p:sldId id="502" r:id="rId22"/>
    <p:sldId id="488" r:id="rId23"/>
  </p:sldIdLst>
  <p:sldSz cx="9144000" cy="6858000" type="screen4x3"/>
  <p:notesSz cx="9271000" cy="6985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32"/>
    <a:srgbClr val="D213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édio 2 - Destaqu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Destaqu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Destaqu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Estilo Médio 1 - Destaqu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Estilo Claro 1 - Destaqu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com Tema 1 - Destaqu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1855" autoAdjust="0"/>
  </p:normalViewPr>
  <p:slideViewPr>
    <p:cSldViewPr>
      <p:cViewPr>
        <p:scale>
          <a:sx n="68" d="100"/>
          <a:sy n="68" d="100"/>
        </p:scale>
        <p:origin x="-1632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1506" y="-84"/>
      </p:cViewPr>
      <p:guideLst>
        <p:guide orient="horz" pos="2200"/>
        <p:guide pos="29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Os%20meus%20documentos\PO%20ISE\Apresenta&#231;&#227;o%20PO%20ISE\Dota&#231;&#245;es.xlsx" TargetMode="External"/><Relationship Id="rId1" Type="http://schemas.openxmlformats.org/officeDocument/2006/relationships/image" Target="../media/image7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935341755641123"/>
          <c:y val="0.18210607626406292"/>
          <c:w val="0.59712901252730699"/>
          <c:h val="0.6434672877017855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D21317"/>
              </a:solidFill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rgbClr val="006432"/>
              </a:solidFill>
            </c:spPr>
          </c:dPt>
          <c:dPt>
            <c:idx val="3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7.8622290269271932E-3"/>
                  <c:y val="-2.177680197562404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7.9408476718188774E-3"/>
                  <c:y val="5.934405561866062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4.6022406921357104E-2"/>
                  <c:y val="0.1678604089339669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5.2359852833411429E-2"/>
                  <c:y val="-3.744938301874513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pt-P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'Dotação PO ISE'!$A$2:$A$5</c:f>
              <c:strCache>
                <c:ptCount val="4"/>
                <c:pt idx="0">
                  <c:v>Eixo 1</c:v>
                </c:pt>
                <c:pt idx="1">
                  <c:v>Eixo 2</c:v>
                </c:pt>
                <c:pt idx="2">
                  <c:v>Eixo 3</c:v>
                </c:pt>
                <c:pt idx="3">
                  <c:v>Eixo 4</c:v>
                </c:pt>
              </c:strCache>
            </c:strRef>
          </c:cat>
          <c:val>
            <c:numRef>
              <c:f>'Dotação PO ISE'!$B$2:$B$5</c:f>
              <c:numCache>
                <c:formatCode>#,##0\ "€"</c:formatCode>
                <c:ptCount val="4"/>
                <c:pt idx="0">
                  <c:v>571356396</c:v>
                </c:pt>
                <c:pt idx="1">
                  <c:v>321544338</c:v>
                </c:pt>
                <c:pt idx="2">
                  <c:v>1178280000</c:v>
                </c:pt>
                <c:pt idx="3">
                  <c:v>59000000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blipFill dpi="0" rotWithShape="1">
      <a:blip xmlns:r="http://schemas.openxmlformats.org/officeDocument/2006/relationships" r:embed="rId1">
        <a:alphaModFix amt="20000"/>
      </a:blip>
      <a:srcRect/>
      <a:stretch>
        <a:fillRect/>
      </a:stretch>
    </a:blipFill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17434" cy="349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5251421" y="1"/>
            <a:ext cx="4017434" cy="349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62110-F977-4AD1-B43F-1CF3DA01447A}" type="datetimeFigureOut">
              <a:rPr lang="pt-PT" smtClean="0"/>
              <a:pPr/>
              <a:t>11-11-2015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6634539"/>
            <a:ext cx="4017434" cy="349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08854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17434" cy="349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5251421" y="1"/>
            <a:ext cx="4017434" cy="349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C1F3D-0C11-4D3D-962B-5BEA8E7B9E73}" type="datetimeFigureOut">
              <a:rPr lang="pt-PT" smtClean="0"/>
              <a:pPr/>
              <a:t>11-11-2015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2889250" y="523875"/>
            <a:ext cx="3492500" cy="261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927100" y="3317876"/>
            <a:ext cx="7416800" cy="314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6634539"/>
            <a:ext cx="4017434" cy="349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5251421" y="6634539"/>
            <a:ext cx="4017434" cy="349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24B6B-AB3D-442B-845A-F9FCB86111C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9567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2889250" y="523875"/>
            <a:ext cx="3492500" cy="2619375"/>
          </a:xfrm>
        </p:spPr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24B6B-AB3D-442B-845A-F9FCB86111C4}" type="slidenum">
              <a:rPr lang="pt-PT" smtClean="0"/>
              <a:pPr/>
              <a:t>1</a:t>
            </a:fld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24B6B-AB3D-442B-845A-F9FCB86111C4}" type="slidenum">
              <a:rPr lang="pt-PT" smtClean="0"/>
              <a:pPr/>
              <a:t>10</a:t>
            </a:fld>
            <a:endParaRPr lang="pt-P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24B6B-AB3D-442B-845A-F9FCB86111C4}" type="slidenum">
              <a:rPr lang="pt-PT" smtClean="0"/>
              <a:pPr/>
              <a:t>11</a:t>
            </a:fld>
            <a:endParaRPr lang="pt-P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24B6B-AB3D-442B-845A-F9FCB86111C4}" type="slidenum">
              <a:rPr lang="pt-PT" smtClean="0"/>
              <a:pPr/>
              <a:t>12</a:t>
            </a:fld>
            <a:endParaRPr lang="pt-P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24B6B-AB3D-442B-845A-F9FCB86111C4}" type="slidenum">
              <a:rPr lang="pt-PT" smtClean="0"/>
              <a:pPr/>
              <a:t>13</a:t>
            </a:fld>
            <a:endParaRPr lang="pt-P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24B6B-AB3D-442B-845A-F9FCB86111C4}" type="slidenum">
              <a:rPr lang="pt-PT" smtClean="0"/>
              <a:pPr/>
              <a:t>14</a:t>
            </a:fld>
            <a:endParaRPr lang="pt-P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24B6B-AB3D-442B-845A-F9FCB86111C4}" type="slidenum">
              <a:rPr lang="pt-PT" smtClean="0"/>
              <a:pPr/>
              <a:t>15</a:t>
            </a:fld>
            <a:endParaRPr lang="pt-P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24B6B-AB3D-442B-845A-F9FCB86111C4}" type="slidenum">
              <a:rPr lang="pt-PT" smtClean="0"/>
              <a:pPr/>
              <a:t>16</a:t>
            </a:fld>
            <a:endParaRPr lang="pt-P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24B6B-AB3D-442B-845A-F9FCB86111C4}" type="slidenum">
              <a:rPr lang="pt-PT" smtClean="0"/>
              <a:pPr/>
              <a:t>17</a:t>
            </a:fld>
            <a:endParaRPr lang="pt-P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24B6B-AB3D-442B-845A-F9FCB86111C4}" type="slidenum">
              <a:rPr lang="pt-PT" smtClean="0"/>
              <a:pPr/>
              <a:t>18</a:t>
            </a:fld>
            <a:endParaRPr lang="pt-P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24B6B-AB3D-442B-845A-F9FCB86111C4}" type="slidenum">
              <a:rPr lang="pt-PT" smtClean="0"/>
              <a:pPr/>
              <a:t>19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2889250" y="523875"/>
            <a:ext cx="3492500" cy="2619375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defTabSz="906353">
              <a:defRPr/>
            </a:pPr>
            <a:endParaRPr lang="pt-P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24B6B-AB3D-442B-845A-F9FCB86111C4}" type="slidenum">
              <a:rPr lang="pt-PT" smtClean="0"/>
              <a:pPr/>
              <a:t>2</a:t>
            </a:fld>
            <a:endParaRPr lang="pt-PT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24B6B-AB3D-442B-845A-F9FCB86111C4}" type="slidenum">
              <a:rPr lang="pt-PT" smtClean="0"/>
              <a:pPr/>
              <a:t>20</a:t>
            </a:fld>
            <a:endParaRPr lang="pt-P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24B6B-AB3D-442B-845A-F9FCB86111C4}" type="slidenum">
              <a:rPr lang="pt-PT" smtClean="0"/>
              <a:pPr/>
              <a:t>21</a:t>
            </a:fld>
            <a:endParaRPr lang="pt-P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2889250" y="523875"/>
            <a:ext cx="3492500" cy="2619375"/>
          </a:xfrm>
        </p:spPr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24B6B-AB3D-442B-845A-F9FCB86111C4}" type="slidenum">
              <a:rPr lang="pt-PT" smtClean="0"/>
              <a:pPr/>
              <a:t>22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2889250" y="523875"/>
            <a:ext cx="3492500" cy="2619375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6353">
              <a:defRPr/>
            </a:pPr>
            <a:r>
              <a:rPr lang="pt-PT" dirty="0" smtClean="0"/>
              <a:t>Dada a multiplicidade de problemáticas, o PO ISE estrutura-se em quatro grandes eixos:</a:t>
            </a:r>
          </a:p>
          <a:p>
            <a:pPr defTabSz="906353">
              <a:defRPr/>
            </a:pPr>
            <a:endParaRPr lang="pt-PT" dirty="0" smtClean="0"/>
          </a:p>
          <a:p>
            <a:pPr defTabSz="906353">
              <a:defRPr/>
            </a:pPr>
            <a:r>
              <a:rPr lang="pt-PT" dirty="0" smtClean="0"/>
              <a:t>Eixo 1 – Promover a sustentabilidade e a qualidade do emprego</a:t>
            </a:r>
          </a:p>
          <a:p>
            <a:pPr defTabSz="906353">
              <a:defRPr/>
            </a:pPr>
            <a:endParaRPr lang="pt-PT" dirty="0" smtClean="0"/>
          </a:p>
          <a:p>
            <a:pPr defTabSz="906353">
              <a:defRPr/>
            </a:pPr>
            <a:r>
              <a:rPr lang="pt-PT" dirty="0" smtClean="0"/>
              <a:t>Eixo 2 – Iniciativa Emprego Jovem</a:t>
            </a:r>
          </a:p>
          <a:p>
            <a:pPr defTabSz="906353">
              <a:defRPr/>
            </a:pPr>
            <a:endParaRPr lang="pt-PT" dirty="0" smtClean="0"/>
          </a:p>
          <a:p>
            <a:pPr defTabSz="906353">
              <a:defRPr/>
            </a:pPr>
            <a:r>
              <a:rPr lang="pt-PT" dirty="0" smtClean="0"/>
              <a:t>Eixo 3 – Promover a inclusão social e combater a pobreza e a discriminação</a:t>
            </a:r>
          </a:p>
          <a:p>
            <a:pPr defTabSz="906353">
              <a:defRPr/>
            </a:pPr>
            <a:endParaRPr lang="pt-PT" dirty="0" smtClean="0"/>
          </a:p>
          <a:p>
            <a:pPr defTabSz="906353">
              <a:defRPr/>
            </a:pPr>
            <a:r>
              <a:rPr lang="pt-PT" dirty="0" smtClean="0"/>
              <a:t>Eixo 4 – Assistência Técnica</a:t>
            </a:r>
            <a:endParaRPr lang="pt-P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24B6B-AB3D-442B-845A-F9FCB86111C4}" type="slidenum">
              <a:rPr lang="pt-PT" smtClean="0"/>
              <a:pPr/>
              <a:t>3</a:t>
            </a:fld>
            <a:endParaRPr lang="pt-PT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2889250" y="523875"/>
            <a:ext cx="3492500" cy="2619375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6353">
              <a:defRPr/>
            </a:pPr>
            <a:r>
              <a:rPr lang="pt-PT" dirty="0" smtClean="0"/>
              <a:t>O PO ISE tem uma dotação  financeira comunitária de 2.130 milhões de Euros, que aqui se apresenta repartida por Eixo prioritário.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24B6B-AB3D-442B-845A-F9FCB86111C4}" type="slidenum">
              <a:rPr lang="pt-PT" smtClean="0"/>
              <a:pPr/>
              <a:t>4</a:t>
            </a:fld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="0" dirty="0" smtClean="0">
                <a:solidFill>
                  <a:srgbClr val="FF0000"/>
                </a:solidFill>
              </a:rPr>
              <a:t>Presidiram à definição do novo ciclo de programação Portugal 2020 os seguintes Princípios Orientadores: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0" dirty="0" smtClean="0">
                <a:solidFill>
                  <a:schemeClr val="bg1"/>
                </a:solidFill>
              </a:rPr>
              <a:t>- Orientação para resultados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0" dirty="0" smtClean="0">
                <a:solidFill>
                  <a:schemeClr val="bg1"/>
                </a:solidFill>
              </a:rPr>
              <a:t>- Estreita articulação e complementaridade com os outros PO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0" kern="1200" dirty="0" smtClean="0">
                <a:solidFill>
                  <a:schemeClr val="bg1"/>
                </a:solidFill>
              </a:rPr>
              <a:t>- Simplificação e desburocratização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0" dirty="0" smtClean="0">
                <a:solidFill>
                  <a:schemeClr val="bg1"/>
                </a:solidFill>
              </a:rPr>
              <a:t>- Custos simplificados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0" dirty="0" smtClean="0">
                <a:solidFill>
                  <a:schemeClr val="bg1"/>
                </a:solidFill>
              </a:rPr>
              <a:t>- Seletividade e qualidade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1200" b="1" dirty="0" smtClean="0">
              <a:solidFill>
                <a:schemeClr val="bg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1200" b="1" dirty="0" smtClean="0">
              <a:solidFill>
                <a:schemeClr val="bg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1200" b="1" dirty="0" smtClean="0">
              <a:solidFill>
                <a:schemeClr val="bg1"/>
              </a:solidFill>
            </a:endParaRP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24B6B-AB3D-442B-845A-F9FCB86111C4}" type="slidenum">
              <a:rPr lang="pt-PT" smtClean="0"/>
              <a:pPr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67635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2889250" y="523875"/>
            <a:ext cx="3492500" cy="2619375"/>
          </a:xfrm>
        </p:spPr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24B6B-AB3D-442B-845A-F9FCB86111C4}" type="slidenum">
              <a:rPr lang="pt-PT" smtClean="0"/>
              <a:pPr/>
              <a:t>6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2889250" y="523875"/>
            <a:ext cx="3492500" cy="2619375"/>
          </a:xfrm>
        </p:spPr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24B6B-AB3D-442B-845A-F9FCB86111C4}" type="slidenum">
              <a:rPr lang="pt-PT" smtClean="0"/>
              <a:pPr/>
              <a:t>7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24B6B-AB3D-442B-845A-F9FCB86111C4}" type="slidenum">
              <a:rPr lang="pt-PT" smtClean="0"/>
              <a:pPr/>
              <a:t>8</a:t>
            </a:fld>
            <a:endParaRPr lang="pt-P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24B6B-AB3D-442B-845A-F9FCB86111C4}" type="slidenum">
              <a:rPr lang="pt-PT" smtClean="0"/>
              <a:pPr/>
              <a:t>9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4B9E9-CDD8-413F-8626-CCD295DEA498}" type="datetime1">
              <a:rPr lang="pt-PT" smtClean="0"/>
              <a:pPr/>
              <a:t>11-11-2015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A2D7-C238-4CEB-9290-FBE64A73F3D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D4E4-1360-4D48-85EA-E40D6CF9CBBA}" type="datetime1">
              <a:rPr lang="pt-PT" smtClean="0"/>
              <a:pPr/>
              <a:t>11-11-2015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A2D7-C238-4CEB-9290-FBE64A73F3D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674C-48EE-4A84-A70D-658A2AF5BD32}" type="datetime1">
              <a:rPr lang="pt-PT" smtClean="0"/>
              <a:pPr/>
              <a:t>11-11-2015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A2D7-C238-4CEB-9290-FBE64A73F3D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1CFA-6BEF-4F07-8CD3-A485B964FF86}" type="datetime1">
              <a:rPr lang="pt-PT" smtClean="0"/>
              <a:pPr/>
              <a:t>11-11-2015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A2D7-C238-4CEB-9290-FBE64A73F3D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2B262-1136-4E2B-94D8-4FC8E0FEEE7C}" type="datetime1">
              <a:rPr lang="pt-PT" smtClean="0"/>
              <a:pPr/>
              <a:t>11-11-2015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A2D7-C238-4CEB-9290-FBE64A73F3D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F7E5-110E-4830-A46C-252FBCDB7E53}" type="datetime1">
              <a:rPr lang="pt-PT" smtClean="0"/>
              <a:pPr/>
              <a:t>11-11-2015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A2D7-C238-4CEB-9290-FBE64A73F3D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115F-CDCA-4003-827D-55ED29F94732}" type="datetime1">
              <a:rPr lang="pt-PT" smtClean="0"/>
              <a:pPr/>
              <a:t>11-11-2015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A2D7-C238-4CEB-9290-FBE64A73F3D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EFD86-66BF-4032-8137-3F37C682E20D}" type="datetime1">
              <a:rPr lang="pt-PT" smtClean="0"/>
              <a:pPr/>
              <a:t>11-11-2015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A2D7-C238-4CEB-9290-FBE64A73F3D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B073-6494-4E4E-AA26-AD8AB8CC50AB}" type="datetime1">
              <a:rPr lang="pt-PT" smtClean="0"/>
              <a:pPr/>
              <a:t>11-11-2015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A2D7-C238-4CEB-9290-FBE64A73F3D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BBAE-EDB2-46B9-B069-7A706AA4B9D2}" type="datetime1">
              <a:rPr lang="pt-PT" smtClean="0"/>
              <a:pPr/>
              <a:t>11-11-2015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A2D7-C238-4CEB-9290-FBE64A73F3D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41C6-B061-4474-A420-A5057B15735D}" type="datetime1">
              <a:rPr lang="pt-PT" smtClean="0"/>
              <a:pPr/>
              <a:t>11-11-2015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A2D7-C238-4CEB-9290-FBE64A73F3D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61798-3806-4797-B7E9-5A51F1868E3B}" type="datetime1">
              <a:rPr lang="pt-PT" smtClean="0"/>
              <a:pPr/>
              <a:t>11-11-2015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4A2D7-C238-4CEB-9290-FBE64A73F3D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 descr="Fotolia_75975515_X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936279"/>
            <a:ext cx="5904656" cy="5921721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504056" y="2996952"/>
            <a:ext cx="5508104" cy="158417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76200">
            <a:extrusionClr>
              <a:schemeClr val="tx1"/>
            </a:extrusionClr>
          </a:sp3d>
        </p:spPr>
        <p:txBody>
          <a:bodyPr vert="horz" lIns="91440" tIns="45720" rIns="91440" bIns="45720" rtlCol="0" anchor="ctr">
            <a:noAutofit/>
            <a:sp3d extrusionH="57150">
              <a:bevelT w="38100" h="38100" prst="relaxedInse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5400" b="1" i="0" u="none" strike="noStrike" kern="1200" normalizeH="0" baseline="0" noProof="0" dirty="0" smtClean="0">
                <a:ln w="317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4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Incluir</a:t>
            </a:r>
            <a:endParaRPr kumimoji="0" lang="pt-PT" sz="5400" b="1" i="0" u="none" strike="noStrike" kern="1200" normalizeH="0" baseline="30000" noProof="0" dirty="0" smtClean="0">
              <a:ln w="3175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64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3" name="Conexão recta 12"/>
          <p:cNvCxnSpPr/>
          <p:nvPr/>
        </p:nvCxnSpPr>
        <p:spPr>
          <a:xfrm>
            <a:off x="6119664" y="2420888"/>
            <a:ext cx="3024336" cy="0"/>
          </a:xfrm>
          <a:prstGeom prst="line">
            <a:avLst/>
          </a:prstGeom>
          <a:ln w="19050">
            <a:solidFill>
              <a:srgbClr val="D213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ítulo 1"/>
          <p:cNvSpPr txBox="1">
            <a:spLocks/>
          </p:cNvSpPr>
          <p:nvPr/>
        </p:nvSpPr>
        <p:spPr>
          <a:xfrm>
            <a:off x="3923928" y="3429000"/>
            <a:ext cx="936104" cy="720080"/>
          </a:xfrm>
          <a:prstGeom prst="rect">
            <a:avLst/>
          </a:prstGeom>
          <a:ln>
            <a:noFill/>
          </a:ln>
          <a:effectLst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5400" b="1" i="0" u="none" strike="noStrike" kern="1200" normalizeH="0" noProof="0" dirty="0" smtClean="0">
                <a:ln w="317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43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+</a:t>
            </a:r>
          </a:p>
        </p:txBody>
      </p:sp>
      <p:pic>
        <p:nvPicPr>
          <p:cNvPr id="12" name="Picture 3" descr="UE_FEE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56" y="6477389"/>
            <a:ext cx="944690" cy="25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6" name="Picture 4" descr="logoportugal20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09320"/>
            <a:ext cx="1073578" cy="55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1" name="Rectângulo 10"/>
          <p:cNvSpPr/>
          <p:nvPr/>
        </p:nvSpPr>
        <p:spPr>
          <a:xfrm>
            <a:off x="6709344" y="5882828"/>
            <a:ext cx="1746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r">
              <a:spcBef>
                <a:spcPct val="20000"/>
              </a:spcBef>
              <a:defRPr/>
            </a:pPr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Domingos Lopes</a:t>
            </a:r>
          </a:p>
        </p:txBody>
      </p:sp>
      <p:pic>
        <p:nvPicPr>
          <p:cNvPr id="158722" name="Picture 2" descr="P:\PO ISE\Logótipo PO ISE\PO ISE\LOGO\AF LOGO POIS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0"/>
            <a:ext cx="3537319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ângulo 9"/>
          <p:cNvSpPr/>
          <p:nvPr/>
        </p:nvSpPr>
        <p:spPr>
          <a:xfrm>
            <a:off x="6105067" y="2700005"/>
            <a:ext cx="2660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r">
              <a:spcBef>
                <a:spcPct val="20000"/>
              </a:spcBef>
              <a:defRPr/>
            </a:pPr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Inovação e Inclusão Social</a:t>
            </a:r>
            <a:endParaRPr lang="pt-P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1" grpId="0"/>
      <p:bldP spid="10" grpId="0"/>
    </p:bldLst>
  </p:timing>
  <p:extLst mod="1">
    <p:ext uri="{E180D4A7-C9FB-4DFB-919C-405C955672EB}">
      <p14:showEvtLst xmlns:p14="http://schemas.microsoft.com/office/powerpoint/2010/main">
        <p14:playEvt time="394" objId="4"/>
        <p14:playEvt time="5192" objId="25"/>
        <p14:stopEvt time="21603" objId="2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UE_FEE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56" y="6477389"/>
            <a:ext cx="944690" cy="25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9" name="Picture 4" descr="logoportugal20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09320"/>
            <a:ext cx="1073578" cy="55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566214"/>
              </p:ext>
            </p:extLst>
          </p:nvPr>
        </p:nvGraphicFramePr>
        <p:xfrm>
          <a:off x="395536" y="1196752"/>
          <a:ext cx="8337094" cy="5112568"/>
        </p:xfrm>
        <a:graphic>
          <a:graphicData uri="http://schemas.openxmlformats.org/drawingml/2006/table">
            <a:tbl>
              <a:tblPr/>
              <a:tblGrid>
                <a:gridCol w="1872208"/>
                <a:gridCol w="3384376"/>
                <a:gridCol w="3080510"/>
              </a:tblGrid>
              <a:tr h="720081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Tipologia de </a:t>
                      </a:r>
                    </a:p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Operações</a:t>
                      </a:r>
                      <a:endParaRPr lang="pt-P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187" marR="6187" marT="6187" marB="0" anchor="ctr">
                    <a:lnL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Descrição</a:t>
                      </a:r>
                      <a:endParaRPr lang="pt-P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187" marR="6187" marT="618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Grupo-Alvo</a:t>
                      </a:r>
                      <a:endParaRPr lang="pt-P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187" marR="6187" marT="618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/>
                    </a:solidFill>
                  </a:tcPr>
                </a:tc>
              </a:tr>
              <a:tr h="151216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>
                          <a:solidFill>
                            <a:srgbClr val="006432"/>
                          </a:solidFill>
                        </a:rPr>
                        <a:t>  Português para todos</a:t>
                      </a:r>
                      <a:endParaRPr lang="pt-PT" sz="1100" b="1" dirty="0" smtClean="0">
                        <a:solidFill>
                          <a:srgbClr val="006432"/>
                        </a:solidFill>
                      </a:endParaRPr>
                    </a:p>
                  </a:txBody>
                  <a:tcPr marL="7186" marR="7186" marT="7186" marB="0" anchor="ctr">
                    <a:lnL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/>
                        <a:t>Promover a aprendizagem da língua por parte de cidadãos estrangeiros para</a:t>
                      </a: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/>
                        <a:t> integração dos mesmos e promoção do desempenho no trabalho, facilitando a progressão profissional e salarial </a:t>
                      </a: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/>
                        <a:t>e facilitando a mobilidade social</a:t>
                      </a:r>
                    </a:p>
                  </a:txBody>
                  <a:tcPr marL="6187" marR="6187" marT="6187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Font typeface="Wingdings" pitchFamily="2" charset="2"/>
                        <a:buChar char="ü"/>
                      </a:pPr>
                      <a:r>
                        <a:rPr lang="pt-PT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Adultos imigrantes e seus descendentes, residentes em Portugal, devidamente enquadrados na legislação em vigor.</a:t>
                      </a:r>
                    </a:p>
                  </a:txBody>
                  <a:tcPr marL="7186" marR="7186" marT="7186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</a:tr>
              <a:tr h="158417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>
                          <a:solidFill>
                            <a:srgbClr val="006432"/>
                          </a:solidFill>
                        </a:rPr>
                        <a:t>  Cultura para todos</a:t>
                      </a:r>
                    </a:p>
                  </a:txBody>
                  <a:tcPr marL="7186" marR="7186" marT="7186" marB="0" anchor="ctr">
                    <a:lnL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/>
                        <a:t>Apoiar um conjunto alargado de iniciativas </a:t>
                      </a: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/>
                        <a:t>de promoção da inclusão social por via da cultura, que vão desde a dinamização de práticas artísticas por e para grupos desfavorecidos, até à divulgação de </a:t>
                      </a: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/>
                        <a:t>conteúdos digitais acessíveis, entre outros.</a:t>
                      </a:r>
                    </a:p>
                  </a:txBody>
                  <a:tcPr marL="6187" marR="6187" marT="6187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pt-PT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Pessoas com particulares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t-PT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dificuldades de inclusão social.</a:t>
                      </a:r>
                    </a:p>
                  </a:txBody>
                  <a:tcPr marL="7186" marR="7186" marT="7186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>
                          <a:solidFill>
                            <a:srgbClr val="006432"/>
                          </a:solidFill>
                        </a:rPr>
                        <a:t>  Inserção sócio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>
                          <a:solidFill>
                            <a:srgbClr val="006432"/>
                          </a:solidFill>
                        </a:rPr>
                        <a:t>  profissional da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>
                          <a:solidFill>
                            <a:srgbClr val="006432"/>
                          </a:solidFill>
                        </a:rPr>
                        <a:t>  comunidade cigana</a:t>
                      </a:r>
                      <a:endParaRPr lang="pt-PT" sz="1100" b="1" dirty="0" smtClean="0">
                        <a:solidFill>
                          <a:srgbClr val="006432"/>
                        </a:solidFill>
                      </a:endParaRPr>
                    </a:p>
                  </a:txBody>
                  <a:tcPr marL="7186" marR="7186" marT="7186" marB="0" anchor="ctr">
                    <a:lnL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/>
                        <a:t>Apoiar um conjunto alargado de iniciativas </a:t>
                      </a: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/>
                        <a:t>de promoção da inclusão social por via da cultura, que vão desde a dinamização de práticas artísticas por e para grupos </a:t>
                      </a:r>
                    </a:p>
                  </a:txBody>
                  <a:tcPr marL="6187" marR="6187" marT="6187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pt-PT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Comunidades ciganas;</a:t>
                      </a:r>
                    </a:p>
                    <a:p>
                      <a:pPr algn="ctr">
                        <a:buFont typeface="Wingdings" pitchFamily="2" charset="2"/>
                        <a:buNone/>
                      </a:pPr>
                      <a:endParaRPr lang="pt-PT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pt-PT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Atores relevantes no processo de integração laboral das comunidades ciganas.</a:t>
                      </a:r>
                    </a:p>
                  </a:txBody>
                  <a:tcPr marL="7186" marR="7186" marT="7186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" name="Título 1"/>
          <p:cNvSpPr txBox="1">
            <a:spLocks/>
          </p:cNvSpPr>
          <p:nvPr/>
        </p:nvSpPr>
        <p:spPr>
          <a:xfrm>
            <a:off x="587826" y="-166701"/>
            <a:ext cx="82296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2131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EIXO 3:</a:t>
            </a:r>
            <a:r>
              <a:rPr kumimoji="0" lang="pt-PT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43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PI 9i – Inclusão Ativa</a:t>
            </a:r>
            <a:endParaRPr kumimoji="0" lang="pt-PT" sz="2300" b="1" i="0" u="none" strike="noStrike" kern="1200" cap="none" spc="0" normalizeH="0" baseline="0" noProof="0" dirty="0">
              <a:ln>
                <a:noFill/>
              </a:ln>
              <a:solidFill>
                <a:srgbClr val="00643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1765558" y="573188"/>
            <a:ext cx="7328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57188">
              <a:spcBef>
                <a:spcPct val="0"/>
              </a:spcBef>
              <a:buClr>
                <a:srgbClr val="006432"/>
              </a:buClr>
            </a:pPr>
            <a:r>
              <a:rPr lang="pt-PT" b="1" dirty="0" smtClean="0"/>
              <a:t>OE 3.1 – Promover competências grupos potencialmente vulneráveis</a:t>
            </a:r>
          </a:p>
        </p:txBody>
      </p:sp>
      <p:cxnSp>
        <p:nvCxnSpPr>
          <p:cNvPr id="16" name="Conexão recta 15"/>
          <p:cNvCxnSpPr/>
          <p:nvPr/>
        </p:nvCxnSpPr>
        <p:spPr>
          <a:xfrm>
            <a:off x="2051720" y="620688"/>
            <a:ext cx="6912768" cy="0"/>
          </a:xfrm>
          <a:prstGeom prst="line">
            <a:avLst/>
          </a:prstGeom>
          <a:ln w="19050">
            <a:solidFill>
              <a:srgbClr val="D213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P:\PO ISE\Logótipo PO ISE\PO ISE\LOGO\AF LOGO POIS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994445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UE_FEE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56" y="6477389"/>
            <a:ext cx="944690" cy="25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9" name="Picture 4" descr="logoportugal20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09320"/>
            <a:ext cx="1073578" cy="55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395536" y="1196752"/>
          <a:ext cx="8337094" cy="4176464"/>
        </p:xfrm>
        <a:graphic>
          <a:graphicData uri="http://schemas.openxmlformats.org/drawingml/2006/table">
            <a:tbl>
              <a:tblPr/>
              <a:tblGrid>
                <a:gridCol w="2016224"/>
                <a:gridCol w="2736304"/>
                <a:gridCol w="3584566"/>
              </a:tblGrid>
              <a:tr h="720081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Tipologia de </a:t>
                      </a:r>
                    </a:p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Operações</a:t>
                      </a:r>
                      <a:endParaRPr lang="pt-P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187" marR="6187" marT="6187" marB="0" anchor="ctr">
                    <a:lnL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Descrição</a:t>
                      </a:r>
                      <a:endParaRPr lang="pt-P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187" marR="6187" marT="618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Grupo-Alvo</a:t>
                      </a:r>
                      <a:endParaRPr lang="pt-P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187" marR="6187" marT="618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/>
                    </a:solidFill>
                  </a:tcPr>
                </a:tc>
              </a:tr>
              <a:tr h="187220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>
                          <a:solidFill>
                            <a:srgbClr val="006432"/>
                          </a:solidFill>
                        </a:rPr>
                        <a:t>  Projeto de Mediadores  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>
                          <a:solidFill>
                            <a:srgbClr val="006432"/>
                          </a:solidFill>
                        </a:rPr>
                        <a:t>  Municipais e Mediadores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>
                          <a:solidFill>
                            <a:srgbClr val="006432"/>
                          </a:solidFill>
                        </a:rPr>
                        <a:t>  Interculturais em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baseline="0" dirty="0" smtClean="0">
                          <a:solidFill>
                            <a:srgbClr val="006432"/>
                          </a:solidFill>
                        </a:rPr>
                        <a:t>  </a:t>
                      </a:r>
                      <a:r>
                        <a:rPr lang="pt-PT" sz="1400" b="1" dirty="0" smtClean="0">
                          <a:solidFill>
                            <a:srgbClr val="006432"/>
                          </a:solidFill>
                        </a:rPr>
                        <a:t>Serviços Públicos</a:t>
                      </a:r>
                    </a:p>
                    <a:p>
                      <a:pPr algn="l" fontAlgn="b"/>
                      <a:endParaRPr lang="pt-PT" sz="1400" b="1" i="0" u="none" strike="noStrike" dirty="0">
                        <a:solidFill>
                          <a:srgbClr val="006432"/>
                        </a:solidFill>
                        <a:latin typeface="Calibri"/>
                      </a:endParaRPr>
                    </a:p>
                  </a:txBody>
                  <a:tcPr marL="7186" marR="7186" marT="7186" marB="0" anchor="ctr">
                    <a:lnL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/>
                        <a:t>Promover a integração de públicos marginalizados, com base os princípios da mediação, interculturalidade e intervenção comunitária, privilegiando a formação e contratação de mediadores da comunidade alvo.</a:t>
                      </a:r>
                    </a:p>
                  </a:txBody>
                  <a:tcPr marL="6187" marR="6187" marT="6187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 defTabSz="534988">
                        <a:spcBef>
                          <a:spcPts val="0"/>
                        </a:spcBef>
                        <a:buClrTx/>
                        <a:buFont typeface="Wingdings" panose="05000000000000000000" pitchFamily="2" charset="2"/>
                        <a:buChar char="ü"/>
                        <a:tabLst>
                          <a:tab pos="534988" algn="l"/>
                        </a:tabLst>
                        <a:defRPr/>
                      </a:pPr>
                      <a:r>
                        <a:rPr lang="pt-PT" sz="1400" dirty="0" smtClean="0"/>
                        <a:t> Comunidades ciganas;</a:t>
                      </a:r>
                    </a:p>
                    <a:p>
                      <a:pPr marL="0" lvl="1" indent="0" algn="ctr" defTabSz="534988">
                        <a:spcBef>
                          <a:spcPts val="0"/>
                        </a:spcBef>
                        <a:buClrTx/>
                        <a:buFont typeface="Wingdings" panose="05000000000000000000" pitchFamily="2" charset="2"/>
                        <a:buNone/>
                        <a:tabLst>
                          <a:tab pos="534988" algn="l"/>
                        </a:tabLst>
                        <a:defRPr/>
                      </a:pPr>
                      <a:endParaRPr lang="pt-PT" sz="1400" dirty="0" smtClean="0"/>
                    </a:p>
                    <a:p>
                      <a:pPr marL="0" lvl="1" indent="0" algn="ctr" defTabSz="534988">
                        <a:spcBef>
                          <a:spcPts val="0"/>
                        </a:spcBef>
                        <a:buClrTx/>
                        <a:buFont typeface="Wingdings" panose="05000000000000000000" pitchFamily="2" charset="2"/>
                        <a:buChar char="ü"/>
                        <a:tabLst>
                          <a:tab pos="534988" algn="l"/>
                        </a:tabLst>
                        <a:defRPr/>
                      </a:pPr>
                      <a:r>
                        <a:rPr lang="pt-PT" sz="1400" dirty="0" smtClean="0"/>
                        <a:t> Imigrantes e seus descendentes;</a:t>
                      </a:r>
                    </a:p>
                    <a:p>
                      <a:pPr marL="0" lvl="1" indent="0" algn="ctr" defTabSz="534988">
                        <a:spcBef>
                          <a:spcPts val="0"/>
                        </a:spcBef>
                        <a:buClrTx/>
                        <a:buFont typeface="Wingdings" panose="05000000000000000000" pitchFamily="2" charset="2"/>
                        <a:buNone/>
                        <a:tabLst>
                          <a:tab pos="534988" algn="l"/>
                        </a:tabLst>
                        <a:defRPr/>
                      </a:pPr>
                      <a:endParaRPr lang="pt-PT" sz="1400" dirty="0" smtClean="0"/>
                    </a:p>
                    <a:p>
                      <a:pPr marL="0" lvl="1" indent="0" algn="ctr" defTabSz="534988">
                        <a:spcBef>
                          <a:spcPts val="0"/>
                        </a:spcBef>
                        <a:buClrTx/>
                        <a:buFont typeface="Wingdings" panose="05000000000000000000" pitchFamily="2" charset="2"/>
                        <a:buChar char="ü"/>
                        <a:tabLst>
                          <a:tab pos="534988" algn="l"/>
                        </a:tabLst>
                        <a:defRPr/>
                      </a:pPr>
                      <a:r>
                        <a:rPr lang="pt-PT" sz="1400" dirty="0" smtClean="0"/>
                        <a:t> Técnicos e profissionais dos diferentes ramos;</a:t>
                      </a:r>
                    </a:p>
                    <a:p>
                      <a:pPr marL="0" lvl="1" indent="0" algn="ctr" defTabSz="534988">
                        <a:spcBef>
                          <a:spcPts val="0"/>
                        </a:spcBef>
                        <a:buClrTx/>
                        <a:buFont typeface="Wingdings" panose="05000000000000000000" pitchFamily="2" charset="2"/>
                        <a:buNone/>
                        <a:tabLst>
                          <a:tab pos="534988" algn="l"/>
                        </a:tabLst>
                        <a:defRPr/>
                      </a:pPr>
                      <a:endParaRPr lang="pt-PT" sz="1400" dirty="0" smtClean="0"/>
                    </a:p>
                    <a:p>
                      <a:pPr marL="0" lvl="1" indent="0" algn="ctr" defTabSz="534988">
                        <a:spcBef>
                          <a:spcPts val="0"/>
                        </a:spcBef>
                        <a:buClrTx/>
                        <a:buFont typeface="Wingdings" panose="05000000000000000000" pitchFamily="2" charset="2"/>
                        <a:buChar char="ü"/>
                        <a:tabLst>
                          <a:tab pos="534988" algn="l"/>
                        </a:tabLst>
                        <a:defRPr/>
                      </a:pPr>
                      <a:r>
                        <a:rPr lang="pt-PT" sz="1400" dirty="0" smtClean="0"/>
                        <a:t> Entidades locais, públicas e privadas.</a:t>
                      </a:r>
                    </a:p>
                  </a:txBody>
                  <a:tcPr marL="7186" marR="7186" marT="7186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</a:tr>
              <a:tr h="158417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>
                          <a:solidFill>
                            <a:srgbClr val="006432"/>
                          </a:solidFill>
                        </a:rPr>
                        <a:t>  Contratos locais de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>
                          <a:solidFill>
                            <a:srgbClr val="006432"/>
                          </a:solidFill>
                        </a:rPr>
                        <a:t>  desenvolvimento social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>
                          <a:solidFill>
                            <a:srgbClr val="006432"/>
                          </a:solidFill>
                        </a:rPr>
                        <a:t>  (CLDS)</a:t>
                      </a:r>
                    </a:p>
                    <a:p>
                      <a:pPr algn="l" fontAlgn="b"/>
                      <a:endParaRPr lang="pt-PT" sz="1400" b="1" i="0" u="none" strike="noStrike" dirty="0">
                        <a:solidFill>
                          <a:srgbClr val="006432"/>
                        </a:solidFill>
                        <a:latin typeface="Calibri"/>
                      </a:endParaRPr>
                    </a:p>
                  </a:txBody>
                  <a:tcPr marL="7186" marR="7186" marT="7186" marB="0" anchor="ctr">
                    <a:lnL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/>
                        <a:t>Promover a inclusão social,</a:t>
                      </a: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/>
                        <a:t> de forma integrada e multissetorial, através de ações a executar em parceria que contribuirão </a:t>
                      </a: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/>
                        <a:t>para a empregabilidade, combate à pobreza e exclusão social.</a:t>
                      </a:r>
                    </a:p>
                  </a:txBody>
                  <a:tcPr marL="6187" marR="6187" marT="6187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pt-PT" sz="1400" dirty="0" smtClean="0"/>
                        <a:t> Pessoas desempregadas, pessoas com deficiência e incapacidade, crianças, jovens e suas famílias, pessoas idosas e residentes nos territórios abrangidos pelos CLDS.</a:t>
                      </a:r>
                    </a:p>
                  </a:txBody>
                  <a:tcPr marL="7186" marR="7186" marT="7186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3" name="Título 1"/>
          <p:cNvSpPr txBox="1">
            <a:spLocks/>
          </p:cNvSpPr>
          <p:nvPr/>
        </p:nvSpPr>
        <p:spPr>
          <a:xfrm>
            <a:off x="587826" y="-166701"/>
            <a:ext cx="82296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2131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EIXO 3:</a:t>
            </a:r>
            <a:r>
              <a:rPr kumimoji="0" lang="pt-PT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43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PI 9i – Inclusão Ativa</a:t>
            </a:r>
            <a:endParaRPr kumimoji="0" lang="pt-PT" sz="2300" b="1" i="0" u="none" strike="noStrike" kern="1200" cap="none" spc="0" normalizeH="0" baseline="0" noProof="0" dirty="0">
              <a:ln>
                <a:noFill/>
              </a:ln>
              <a:solidFill>
                <a:srgbClr val="00643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Rectângulo 13"/>
          <p:cNvSpPr/>
          <p:nvPr/>
        </p:nvSpPr>
        <p:spPr>
          <a:xfrm>
            <a:off x="5154810" y="573188"/>
            <a:ext cx="3780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57188">
              <a:spcBef>
                <a:spcPct val="0"/>
              </a:spcBef>
              <a:buClr>
                <a:srgbClr val="006432"/>
              </a:buClr>
            </a:pPr>
            <a:r>
              <a:rPr lang="pt-PT" b="1" dirty="0" smtClean="0"/>
              <a:t>OE 3.2 – Reforçar a coesão social</a:t>
            </a:r>
          </a:p>
        </p:txBody>
      </p:sp>
      <p:cxnSp>
        <p:nvCxnSpPr>
          <p:cNvPr id="15" name="Conexão recta 14"/>
          <p:cNvCxnSpPr/>
          <p:nvPr/>
        </p:nvCxnSpPr>
        <p:spPr>
          <a:xfrm>
            <a:off x="2051720" y="620688"/>
            <a:ext cx="6912768" cy="0"/>
          </a:xfrm>
          <a:prstGeom prst="line">
            <a:avLst/>
          </a:prstGeom>
          <a:ln w="19050">
            <a:solidFill>
              <a:srgbClr val="D213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P:\PO ISE\Logótipo PO ISE\PO ISE\LOGO\AF LOGO POIS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994445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UE_FEE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56" y="6477389"/>
            <a:ext cx="944690" cy="25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9" name="Picture 4" descr="logoportugal20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09320"/>
            <a:ext cx="1073578" cy="55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940881"/>
              </p:ext>
            </p:extLst>
          </p:nvPr>
        </p:nvGraphicFramePr>
        <p:xfrm>
          <a:off x="395536" y="1196752"/>
          <a:ext cx="8337094" cy="3744416"/>
        </p:xfrm>
        <a:graphic>
          <a:graphicData uri="http://schemas.openxmlformats.org/drawingml/2006/table">
            <a:tbl>
              <a:tblPr/>
              <a:tblGrid>
                <a:gridCol w="1512168"/>
                <a:gridCol w="3024336"/>
                <a:gridCol w="3800590"/>
              </a:tblGrid>
              <a:tr h="720081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Tipologia de </a:t>
                      </a:r>
                    </a:p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Operações</a:t>
                      </a:r>
                      <a:endParaRPr lang="pt-P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187" marR="6187" marT="6187" marB="0" anchor="ctr">
                    <a:lnL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Descrição</a:t>
                      </a:r>
                      <a:endParaRPr lang="pt-P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187" marR="6187" marT="618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>
                          <a:schemeClr val="tx1"/>
                        </a:buClr>
                        <a:buFont typeface="Wingdings" pitchFamily="2" charset="2"/>
                        <a:buNone/>
                      </a:pPr>
                      <a:r>
                        <a:rPr lang="pt-P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Grupo-Alvo</a:t>
                      </a:r>
                      <a:endParaRPr lang="pt-P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187" marR="6187" marT="618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/>
                    </a:solidFill>
                  </a:tcPr>
                </a:tc>
              </a:tr>
              <a:tr h="302433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>
                          <a:solidFill>
                            <a:srgbClr val="006432"/>
                          </a:solidFill>
                        </a:rPr>
                        <a:t>  Programa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>
                          <a:solidFill>
                            <a:srgbClr val="006432"/>
                          </a:solidFill>
                        </a:rPr>
                        <a:t>  Escolhas</a:t>
                      </a:r>
                    </a:p>
                    <a:p>
                      <a:pPr algn="l" fontAlgn="b"/>
                      <a:endParaRPr lang="pt-PT" sz="1400" b="1" i="0" u="none" strike="noStrike" dirty="0">
                        <a:solidFill>
                          <a:srgbClr val="006432"/>
                        </a:solidFill>
                        <a:latin typeface="Calibri"/>
                      </a:endParaRPr>
                    </a:p>
                  </a:txBody>
                  <a:tcPr marL="7186" marR="7186" marT="7186" marB="0" anchor="ctr">
                    <a:lnL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/>
                        <a:t>Apoiar projetos localmente planeados, com base em instituições locais </a:t>
                      </a: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/>
                        <a:t>(escolas, centros de formação, IPSS, associações de imigrantes, entre outras), a quem foi lançado o desafio para a conceção, implementação e avaliação de projetos.</a:t>
                      </a:r>
                    </a:p>
                  </a:txBody>
                  <a:tcPr marL="6187" marR="6187" marT="6187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 defTabSz="534988">
                        <a:spcBef>
                          <a:spcPts val="0"/>
                        </a:spcBef>
                        <a:buClr>
                          <a:schemeClr val="tx1"/>
                        </a:buClr>
                        <a:buFont typeface="Wingdings" pitchFamily="2" charset="2"/>
                        <a:buChar char="ü"/>
                        <a:tabLst>
                          <a:tab pos="534988" algn="l"/>
                        </a:tabLst>
                        <a:defRPr/>
                      </a:pPr>
                      <a:r>
                        <a:rPr lang="pt-PT" sz="1400" dirty="0" smtClean="0"/>
                        <a:t> Crianças e jovens  6-24 anos </a:t>
                      </a:r>
                    </a:p>
                    <a:p>
                      <a:pPr marL="0" lvl="1" indent="0" algn="ctr" defTabSz="534988">
                        <a:spcBef>
                          <a:spcPts val="0"/>
                        </a:spcBef>
                        <a:buClr>
                          <a:schemeClr val="tx1"/>
                        </a:buClr>
                        <a:buFont typeface="Wingdings" pitchFamily="2" charset="2"/>
                        <a:buNone/>
                        <a:tabLst>
                          <a:tab pos="534988" algn="l"/>
                        </a:tabLst>
                        <a:defRPr/>
                      </a:pPr>
                      <a:r>
                        <a:rPr lang="pt-PT" sz="1400" dirty="0" smtClean="0"/>
                        <a:t>de contextos socioeconómicos vulneráveis</a:t>
                      </a:r>
                    </a:p>
                    <a:p>
                      <a:pPr marL="0" lvl="1" indent="0" algn="ctr" defTabSz="534988">
                        <a:spcBef>
                          <a:spcPts val="0"/>
                        </a:spcBef>
                        <a:buClr>
                          <a:schemeClr val="tx1"/>
                        </a:buClr>
                        <a:buFont typeface="Wingdings" pitchFamily="2" charset="2"/>
                        <a:buNone/>
                        <a:tabLst>
                          <a:tab pos="534988" algn="l"/>
                        </a:tabLst>
                        <a:defRPr/>
                      </a:pPr>
                      <a:r>
                        <a:rPr lang="pt-PT" sz="1400" dirty="0" smtClean="0"/>
                        <a:t>que se encontrem numa</a:t>
                      </a:r>
                      <a:r>
                        <a:rPr lang="pt-PT" sz="1400" baseline="0" dirty="0" smtClean="0"/>
                        <a:t> das seguintes situações: </a:t>
                      </a:r>
                      <a:r>
                        <a:rPr lang="pt-PT" sz="1400" dirty="0" smtClean="0"/>
                        <a:t> absentismo escolar,  insucesso escolar, abandono escolar precoce, desocupação, comportamentos desviantes, sujeitos a medidas tutelares educativas ou</a:t>
                      </a:r>
                      <a:r>
                        <a:rPr lang="pt-PT" sz="1400" baseline="0" dirty="0" smtClean="0"/>
                        <a:t> </a:t>
                      </a:r>
                      <a:r>
                        <a:rPr lang="pt-PT" sz="1400" dirty="0" smtClean="0"/>
                        <a:t>medidas de promoção e proteção;</a:t>
                      </a:r>
                    </a:p>
                    <a:p>
                      <a:pPr marL="0" lvl="1" indent="0" algn="ctr" defTabSz="534988">
                        <a:spcBef>
                          <a:spcPts val="0"/>
                        </a:spcBef>
                        <a:buClr>
                          <a:schemeClr val="tx1"/>
                        </a:buClr>
                        <a:buFont typeface="Wingdings" pitchFamily="2" charset="2"/>
                        <a:buChar char="ü"/>
                        <a:tabLst>
                          <a:tab pos="534988" algn="l"/>
                        </a:tabLst>
                        <a:defRPr/>
                      </a:pPr>
                      <a:endParaRPr lang="pt-PT" sz="1400" dirty="0" smtClean="0"/>
                    </a:p>
                    <a:p>
                      <a:pPr marL="0" lvl="1" indent="0" algn="ctr" defTabSz="534988">
                        <a:spcBef>
                          <a:spcPts val="0"/>
                        </a:spcBef>
                        <a:buClr>
                          <a:schemeClr val="tx1"/>
                        </a:buClr>
                        <a:buFont typeface="Wingdings" pitchFamily="2" charset="2"/>
                        <a:buChar char="ü"/>
                        <a:tabLst>
                          <a:tab pos="534988" algn="l"/>
                        </a:tabLst>
                        <a:defRPr/>
                      </a:pPr>
                      <a:r>
                        <a:rPr lang="pt-PT" sz="1400" dirty="0" smtClean="0"/>
                        <a:t> Participantes indiretos: familiares de todos os participantes, professores, auxiliares, técnicos, entre outros.</a:t>
                      </a:r>
                    </a:p>
                  </a:txBody>
                  <a:tcPr marL="7186" marR="7186" marT="7186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3" name="Título 1"/>
          <p:cNvSpPr txBox="1">
            <a:spLocks/>
          </p:cNvSpPr>
          <p:nvPr/>
        </p:nvSpPr>
        <p:spPr>
          <a:xfrm>
            <a:off x="587826" y="-166701"/>
            <a:ext cx="82296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2131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EIXO 3:</a:t>
            </a:r>
            <a:r>
              <a:rPr kumimoji="0" lang="pt-PT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43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PI 9i – Inclusão Ativa</a:t>
            </a:r>
            <a:endParaRPr kumimoji="0" lang="pt-PT" sz="2300" b="1" i="0" u="none" strike="noStrike" kern="1200" cap="none" spc="0" normalizeH="0" baseline="0" noProof="0" dirty="0">
              <a:ln>
                <a:noFill/>
              </a:ln>
              <a:solidFill>
                <a:srgbClr val="00643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Rectângulo 13"/>
          <p:cNvSpPr/>
          <p:nvPr/>
        </p:nvSpPr>
        <p:spPr>
          <a:xfrm>
            <a:off x="5154810" y="573188"/>
            <a:ext cx="3780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57188">
              <a:spcBef>
                <a:spcPct val="0"/>
              </a:spcBef>
              <a:buClr>
                <a:srgbClr val="006432"/>
              </a:buClr>
            </a:pPr>
            <a:r>
              <a:rPr lang="pt-PT" b="1" dirty="0" smtClean="0"/>
              <a:t>OE 3.2 – Reforçar a coesão social</a:t>
            </a:r>
          </a:p>
        </p:txBody>
      </p:sp>
      <p:cxnSp>
        <p:nvCxnSpPr>
          <p:cNvPr id="15" name="Conexão recta 14"/>
          <p:cNvCxnSpPr/>
          <p:nvPr/>
        </p:nvCxnSpPr>
        <p:spPr>
          <a:xfrm>
            <a:off x="2051720" y="620688"/>
            <a:ext cx="6912768" cy="0"/>
          </a:xfrm>
          <a:prstGeom prst="line">
            <a:avLst/>
          </a:prstGeom>
          <a:ln w="19050">
            <a:solidFill>
              <a:srgbClr val="D213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P:\PO ISE\Logótipo PO ISE\PO ISE\LOGO\AF LOGO POIS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994445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UE_FEE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56" y="6477389"/>
            <a:ext cx="944690" cy="25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9" name="Picture 4" descr="logoportugal20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09320"/>
            <a:ext cx="1073578" cy="55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395536" y="1196752"/>
          <a:ext cx="8337094" cy="4176464"/>
        </p:xfrm>
        <a:graphic>
          <a:graphicData uri="http://schemas.openxmlformats.org/drawingml/2006/table">
            <a:tbl>
              <a:tblPr/>
              <a:tblGrid>
                <a:gridCol w="2160240"/>
                <a:gridCol w="3384376"/>
                <a:gridCol w="2792478"/>
              </a:tblGrid>
              <a:tr h="720081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Tipologia de </a:t>
                      </a:r>
                    </a:p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Operações</a:t>
                      </a:r>
                      <a:endParaRPr lang="pt-P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187" marR="6187" marT="6187" marB="0" anchor="ctr">
                    <a:lnL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Descrição</a:t>
                      </a:r>
                      <a:endParaRPr lang="pt-P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187" marR="6187" marT="618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Grupo-Alvo</a:t>
                      </a:r>
                      <a:endParaRPr lang="pt-P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187" marR="6187" marT="618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/>
                    </a:solidFill>
                  </a:tcPr>
                </a:tc>
              </a:tr>
              <a:tr h="1872207"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b="1" dirty="0" smtClean="0">
                          <a:solidFill>
                            <a:srgbClr val="006432"/>
                          </a:solidFill>
                        </a:rPr>
                        <a:t>  Bolsa especializada de </a:t>
                      </a:r>
                    </a:p>
                    <a:p>
                      <a:pPr algn="l" fontAlgn="b"/>
                      <a:r>
                        <a:rPr lang="pt-PT" sz="1400" b="1" dirty="0" smtClean="0">
                          <a:solidFill>
                            <a:srgbClr val="006432"/>
                          </a:solidFill>
                        </a:rPr>
                        <a:t>  voluntariado</a:t>
                      </a:r>
                      <a:endParaRPr lang="pt-PT" sz="1400" b="1" i="0" u="none" strike="noStrike" dirty="0">
                        <a:solidFill>
                          <a:srgbClr val="006432"/>
                        </a:solidFill>
                        <a:latin typeface="Calibri"/>
                      </a:endParaRPr>
                    </a:p>
                  </a:txBody>
                  <a:tcPr marL="7186" marR="7186" marT="7186" marB="0" anchor="ctr">
                    <a:lnL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/>
                        <a:t>Criar um instrumento de sistematização da oferta disponível e de certificação das entidades, com intervenção social, promotoras de voluntariado, através de uma plataforma informática de âmbito nacional.</a:t>
                      </a: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400" dirty="0" smtClean="0"/>
                    </a:p>
                  </a:txBody>
                  <a:tcPr marL="6187" marR="6187" marT="6187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5349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>
                          <a:tab pos="534988" algn="l"/>
                        </a:tabLst>
                        <a:defRPr/>
                      </a:pPr>
                      <a:endParaRPr lang="pt-PT" sz="1400" dirty="0" smtClean="0"/>
                    </a:p>
                    <a:p>
                      <a:pPr marL="0" marR="0" lvl="1" indent="0" algn="ctr" defTabSz="5349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>
                          <a:tab pos="534988" algn="l"/>
                        </a:tabLst>
                        <a:defRPr/>
                      </a:pPr>
                      <a:r>
                        <a:rPr lang="pt-PT" sz="1400" dirty="0" smtClean="0"/>
                        <a:t> Pessoas singulares, potenciais voluntários.</a:t>
                      </a:r>
                    </a:p>
                    <a:p>
                      <a:pPr marL="0" marR="0" lvl="1" indent="0" algn="ctr" defTabSz="5349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>
                          <a:tab pos="534988" algn="l"/>
                        </a:tabLst>
                        <a:defRPr/>
                      </a:pPr>
                      <a:endParaRPr lang="pt-PT" sz="1400" dirty="0" smtClean="0"/>
                    </a:p>
                    <a:p>
                      <a:pPr marL="0" lvl="1" indent="0" algn="ctr" defTabSz="534988">
                        <a:spcBef>
                          <a:spcPts val="0"/>
                        </a:spcBef>
                        <a:buClrTx/>
                        <a:buFont typeface="Wingdings" panose="05000000000000000000" pitchFamily="2" charset="2"/>
                        <a:buChar char="ü"/>
                        <a:tabLst>
                          <a:tab pos="534988" algn="l"/>
                        </a:tabLst>
                        <a:defRPr/>
                      </a:pPr>
                      <a:endParaRPr lang="pt-PT" sz="1400" dirty="0" smtClean="0"/>
                    </a:p>
                  </a:txBody>
                  <a:tcPr marL="7186" marR="7186" marT="7186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</a:tr>
              <a:tr h="158417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>
                          <a:solidFill>
                            <a:srgbClr val="006432"/>
                          </a:solidFill>
                        </a:rPr>
                        <a:t>  Formação e sensibilização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>
                          <a:solidFill>
                            <a:srgbClr val="006432"/>
                          </a:solidFill>
                        </a:rPr>
                        <a:t>  para um voluntariado de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>
                          <a:solidFill>
                            <a:srgbClr val="006432"/>
                          </a:solidFill>
                        </a:rPr>
                        <a:t>  continuidade</a:t>
                      </a:r>
                      <a:endParaRPr kumimoji="0" lang="pt-PT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643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/>
                      <a:endParaRPr lang="pt-PT" sz="1400" b="1" i="0" u="none" strike="noStrike" dirty="0">
                        <a:solidFill>
                          <a:srgbClr val="006432"/>
                        </a:solidFill>
                        <a:latin typeface="Calibri"/>
                      </a:endParaRPr>
                    </a:p>
                  </a:txBody>
                  <a:tcPr marL="7186" marR="7186" marT="7186" marB="0" anchor="ctr">
                    <a:lnL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/>
                        <a:t>Promover</a:t>
                      </a:r>
                      <a:r>
                        <a:rPr lang="pt-PT" sz="1400" baseline="0" dirty="0" smtClean="0"/>
                        <a:t> a</a:t>
                      </a:r>
                      <a:r>
                        <a:rPr lang="pt-PT" sz="1400" dirty="0" smtClean="0"/>
                        <a:t>ções de formação para um voluntariado de continuidade nas áreas promotoras de inclusão social e ações de sensibilização, como garantia de informação referente aos direitos e deveres de um voluntário.</a:t>
                      </a:r>
                    </a:p>
                  </a:txBody>
                  <a:tcPr marL="6187" marR="6187" marT="6187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 defTabSz="534988">
                        <a:spcBef>
                          <a:spcPts val="0"/>
                        </a:spcBef>
                        <a:buClrTx/>
                        <a:buFont typeface="Wingdings" panose="05000000000000000000" pitchFamily="2" charset="2"/>
                        <a:buChar char="ü"/>
                        <a:tabLst>
                          <a:tab pos="534988" algn="l"/>
                        </a:tabLst>
                        <a:defRPr/>
                      </a:pPr>
                      <a:r>
                        <a:rPr lang="pt-PT" sz="1400" dirty="0" smtClean="0"/>
                        <a:t> Pessoas singulares, potenciais voluntários;</a:t>
                      </a:r>
                    </a:p>
                    <a:p>
                      <a:pPr marL="0" lvl="1" indent="0" algn="ctr" defTabSz="534988">
                        <a:spcBef>
                          <a:spcPts val="0"/>
                        </a:spcBef>
                        <a:buClrTx/>
                        <a:buFont typeface="Wingdings" panose="05000000000000000000" pitchFamily="2" charset="2"/>
                        <a:buNone/>
                        <a:tabLst>
                          <a:tab pos="534988" algn="l"/>
                        </a:tabLst>
                        <a:defRPr/>
                      </a:pPr>
                      <a:endParaRPr lang="pt-PT" sz="1400" dirty="0" smtClean="0"/>
                    </a:p>
                    <a:p>
                      <a:pPr marL="0" lvl="1" indent="0" algn="ctr" defTabSz="534988">
                        <a:spcBef>
                          <a:spcPts val="0"/>
                        </a:spcBef>
                        <a:buClrTx/>
                        <a:buFont typeface="Wingdings" panose="05000000000000000000" pitchFamily="2" charset="2"/>
                        <a:buChar char="ü"/>
                        <a:tabLst>
                          <a:tab pos="534988" algn="l"/>
                        </a:tabLst>
                        <a:defRPr/>
                      </a:pPr>
                      <a:r>
                        <a:rPr lang="pt-PT" sz="1400" dirty="0" smtClean="0"/>
                        <a:t> Pessoas coletivas de direito privado, </a:t>
                      </a:r>
                    </a:p>
                    <a:p>
                      <a:pPr marL="0" lvl="1" indent="0" algn="ctr" defTabSz="534988">
                        <a:spcBef>
                          <a:spcPts val="0"/>
                        </a:spcBef>
                        <a:buClrTx/>
                        <a:buFont typeface="Wingdings" panose="05000000000000000000" pitchFamily="2" charset="2"/>
                        <a:buNone/>
                        <a:tabLst>
                          <a:tab pos="534988" algn="l"/>
                        </a:tabLst>
                        <a:defRPr/>
                      </a:pPr>
                      <a:r>
                        <a:rPr lang="pt-PT" sz="1400" dirty="0" smtClean="0"/>
                        <a:t>sem fins lucrativos.</a:t>
                      </a:r>
                    </a:p>
                  </a:txBody>
                  <a:tcPr marL="7186" marR="7186" marT="7186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" name="Rectângulo 9"/>
          <p:cNvSpPr/>
          <p:nvPr/>
        </p:nvSpPr>
        <p:spPr>
          <a:xfrm>
            <a:off x="1948531" y="587828"/>
            <a:ext cx="7006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57188">
              <a:spcBef>
                <a:spcPct val="0"/>
              </a:spcBef>
              <a:buClr>
                <a:srgbClr val="006432"/>
              </a:buClr>
            </a:pPr>
            <a:r>
              <a:rPr lang="pt-PT" b="1" dirty="0" smtClean="0">
                <a:effectLst/>
              </a:rPr>
              <a:t>OE 3.3 – Promover um voluntariado potenciador de inclusão social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587826" y="-166701"/>
            <a:ext cx="82296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2131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EIXO 3:</a:t>
            </a:r>
            <a:r>
              <a:rPr kumimoji="0" lang="pt-PT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43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PI 9i – Inclusão Ativa</a:t>
            </a:r>
            <a:endParaRPr kumimoji="0" lang="pt-PT" sz="2300" b="1" i="0" u="none" strike="noStrike" kern="1200" cap="none" spc="0" normalizeH="0" baseline="0" noProof="0" dirty="0">
              <a:ln>
                <a:noFill/>
              </a:ln>
              <a:solidFill>
                <a:srgbClr val="00643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6" name="Conexão recta 15"/>
          <p:cNvCxnSpPr/>
          <p:nvPr/>
        </p:nvCxnSpPr>
        <p:spPr>
          <a:xfrm>
            <a:off x="2051720" y="620688"/>
            <a:ext cx="6912768" cy="0"/>
          </a:xfrm>
          <a:prstGeom prst="line">
            <a:avLst/>
          </a:prstGeom>
          <a:ln w="19050">
            <a:solidFill>
              <a:srgbClr val="D213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P:\PO ISE\Logótipo PO ISE\PO ISE\LOGO\AF LOGO POIS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994445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UE_FEE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56" y="6477389"/>
            <a:ext cx="944690" cy="25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9" name="Picture 4" descr="logoportugal20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09320"/>
            <a:ext cx="1073578" cy="55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659797"/>
              </p:ext>
            </p:extLst>
          </p:nvPr>
        </p:nvGraphicFramePr>
        <p:xfrm>
          <a:off x="395536" y="1196752"/>
          <a:ext cx="8337094" cy="4824536"/>
        </p:xfrm>
        <a:graphic>
          <a:graphicData uri="http://schemas.openxmlformats.org/drawingml/2006/table">
            <a:tbl>
              <a:tblPr/>
              <a:tblGrid>
                <a:gridCol w="1800200"/>
                <a:gridCol w="3240360"/>
                <a:gridCol w="3296534"/>
              </a:tblGrid>
              <a:tr h="720081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Tipologia de </a:t>
                      </a:r>
                    </a:p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Operações</a:t>
                      </a:r>
                      <a:endParaRPr lang="pt-P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187" marR="6187" marT="6187" marB="0" anchor="ctr">
                    <a:lnL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Descrição</a:t>
                      </a:r>
                      <a:endParaRPr lang="pt-P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187" marR="6187" marT="618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Grupo-Alvo</a:t>
                      </a:r>
                      <a:endParaRPr lang="pt-P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187" marR="6187" marT="618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/>
                    </a:solidFill>
                  </a:tcPr>
                </a:tc>
              </a:tr>
              <a:tr h="172819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>
                          <a:solidFill>
                            <a:srgbClr val="006432"/>
                          </a:solidFill>
                        </a:rPr>
                        <a:t>  Ações de  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>
                          <a:solidFill>
                            <a:srgbClr val="006432"/>
                          </a:solidFill>
                        </a:rPr>
                        <a:t>  sensibilização e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>
                          <a:solidFill>
                            <a:srgbClr val="006432"/>
                          </a:solidFill>
                        </a:rPr>
                        <a:t>  campanhas</a:t>
                      </a:r>
                    </a:p>
                    <a:p>
                      <a:pPr algn="l" fontAlgn="b"/>
                      <a:endParaRPr lang="pt-PT" sz="1400" b="1" i="0" u="none" strike="noStrike" dirty="0">
                        <a:solidFill>
                          <a:srgbClr val="006432"/>
                        </a:solidFill>
                        <a:latin typeface="Calibri"/>
                      </a:endParaRPr>
                    </a:p>
                  </a:txBody>
                  <a:tcPr marL="7186" marR="7186" marT="7186" marB="0" anchor="ctr">
                    <a:lnL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/>
                        <a:t>Promover campanhas de sensibilização, informação e divulgação sobre temáticas como a igualdade de género, prevenção da violência de género, violência doméstica, tráfico de seres humanos, discriminação racial e comportamentos aditivos dependências e problemáticas associadas.</a:t>
                      </a:r>
                    </a:p>
                  </a:txBody>
                  <a:tcPr marL="6187" marR="6187" marT="6187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 defTabSz="534988">
                        <a:spcBef>
                          <a:spcPts val="0"/>
                        </a:spcBef>
                        <a:buClrTx/>
                        <a:buFont typeface="Wingdings" pitchFamily="2" charset="2"/>
                        <a:buChar char="ü"/>
                        <a:tabLst>
                          <a:tab pos="534988" algn="l"/>
                        </a:tabLst>
                        <a:defRPr/>
                      </a:pPr>
                      <a:r>
                        <a:rPr lang="pt-PT" sz="1400" dirty="0" smtClean="0"/>
                        <a:t> Sociedade em geral</a:t>
                      </a:r>
                    </a:p>
                    <a:p>
                      <a:pPr marL="0" lvl="1" indent="0" algn="ctr" defTabSz="534988">
                        <a:spcBef>
                          <a:spcPts val="0"/>
                        </a:spcBef>
                        <a:buClrTx/>
                        <a:buFont typeface="Wingdings" pitchFamily="2" charset="2"/>
                        <a:buChar char="ü"/>
                        <a:tabLst>
                          <a:tab pos="534988" algn="l"/>
                        </a:tabLst>
                        <a:defRPr/>
                      </a:pPr>
                      <a:endParaRPr lang="pt-PT" sz="1400" dirty="0" smtClean="0"/>
                    </a:p>
                    <a:p>
                      <a:pPr marL="0" lvl="1" indent="0" algn="ctr" defTabSz="534988">
                        <a:spcBef>
                          <a:spcPts val="0"/>
                        </a:spcBef>
                        <a:buClrTx/>
                        <a:buFont typeface="Wingdings" pitchFamily="2" charset="2"/>
                        <a:buChar char="ü"/>
                        <a:tabLst>
                          <a:tab pos="534988" algn="l"/>
                        </a:tabLst>
                        <a:defRPr/>
                      </a:pPr>
                      <a:r>
                        <a:rPr lang="pt-PT" sz="1400" dirty="0" smtClean="0"/>
                        <a:t> Grupos específicos, como por exemplo, técnicos e voluntários de projetos de intervenção social</a:t>
                      </a:r>
                    </a:p>
                    <a:p>
                      <a:pPr marL="0" lvl="1" indent="0" defTabSz="534988">
                        <a:spcBef>
                          <a:spcPts val="0"/>
                        </a:spcBef>
                        <a:buClrTx/>
                        <a:buFont typeface="Wingdings" panose="05000000000000000000" pitchFamily="2" charset="2"/>
                        <a:buNone/>
                        <a:tabLst>
                          <a:tab pos="534988" algn="l"/>
                        </a:tabLst>
                        <a:defRPr/>
                      </a:pPr>
                      <a:endParaRPr lang="pt-PT" sz="1400" dirty="0" smtClean="0"/>
                    </a:p>
                  </a:txBody>
                  <a:tcPr marL="7186" marR="7186" marT="7186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</a:tr>
              <a:tr h="237626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>
                          <a:solidFill>
                            <a:srgbClr val="006432"/>
                          </a:solidFill>
                        </a:rPr>
                        <a:t>  Formação de públicos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>
                          <a:solidFill>
                            <a:srgbClr val="006432"/>
                          </a:solidFill>
                        </a:rPr>
                        <a:t>  estratégicos </a:t>
                      </a:r>
                    </a:p>
                    <a:p>
                      <a:pPr algn="l" fontAlgn="b"/>
                      <a:endParaRPr lang="pt-PT" sz="1400" b="1" i="0" u="none" strike="noStrike" dirty="0">
                        <a:solidFill>
                          <a:srgbClr val="006432"/>
                        </a:solidFill>
                        <a:latin typeface="Calibri"/>
                      </a:endParaRPr>
                    </a:p>
                  </a:txBody>
                  <a:tcPr marL="7186" marR="7186" marT="7186" marB="0" anchor="ctr">
                    <a:lnL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/>
                        <a:t>Qualificar</a:t>
                      </a:r>
                      <a:r>
                        <a:rPr lang="pt-PT" sz="1400" baseline="0" dirty="0" smtClean="0"/>
                        <a:t> </a:t>
                      </a:r>
                      <a:r>
                        <a:rPr lang="pt-PT" sz="1400" dirty="0" smtClean="0"/>
                        <a:t>profissionais que desempenham competências, nas mais variadas áreas,</a:t>
                      </a: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/>
                        <a:t> em domínios associados à promoção da igualdade de oportunidades e de género,</a:t>
                      </a: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/>
                        <a:t> ao combate à discriminação, à violência doméstica e de género e ao tráfico de </a:t>
                      </a: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/>
                        <a:t>seres humanos e que prestam apoio e acompanhamento especializados</a:t>
                      </a: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/>
                        <a:t> a vítimas e agressores</a:t>
                      </a:r>
                    </a:p>
                  </a:txBody>
                  <a:tcPr marL="6187" marR="6187" marT="6187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pt-PT" sz="1400" dirty="0" smtClean="0"/>
                        <a:t> Agentes de formação, profissionais de educação, profissionais de RH, agentes sociais, forças e serviços de segurança, pessoal dos serviços de saúde, magistrados, advogados, funcionários judiciais, consultores, jornalistas, agentes de publicidade e outros profissionais cuja atividade possa ter impacto na consolidação da perspetiva da igualdade de género nas suas  diferentes manifestações.</a:t>
                      </a:r>
                    </a:p>
                  </a:txBody>
                  <a:tcPr marL="7186" marR="7186" marT="7186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3" name="Título 1"/>
          <p:cNvSpPr txBox="1">
            <a:spLocks/>
          </p:cNvSpPr>
          <p:nvPr/>
        </p:nvSpPr>
        <p:spPr>
          <a:xfrm>
            <a:off x="587826" y="-166701"/>
            <a:ext cx="82296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2131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EIXO 3:</a:t>
            </a:r>
            <a:r>
              <a:rPr kumimoji="0" lang="pt-PT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43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PI 9iii – Igualdade de Oportunidades</a:t>
            </a:r>
            <a:endParaRPr kumimoji="0" lang="pt-PT" sz="2300" b="1" i="0" u="none" strike="noStrike" kern="1200" cap="none" spc="0" normalizeH="0" baseline="0" noProof="0" dirty="0">
              <a:ln>
                <a:noFill/>
              </a:ln>
              <a:solidFill>
                <a:srgbClr val="00643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Rectângulo 13"/>
          <p:cNvSpPr/>
          <p:nvPr/>
        </p:nvSpPr>
        <p:spPr>
          <a:xfrm>
            <a:off x="2435189" y="573188"/>
            <a:ext cx="6501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57188">
              <a:spcBef>
                <a:spcPct val="0"/>
              </a:spcBef>
              <a:buClr>
                <a:srgbClr val="006432"/>
              </a:buClr>
            </a:pPr>
            <a:r>
              <a:rPr lang="pt-PT" b="1" dirty="0" smtClean="0"/>
              <a:t>OE 3.4 – Promover a igualdade de oportunidades e de género</a:t>
            </a:r>
          </a:p>
        </p:txBody>
      </p:sp>
      <p:cxnSp>
        <p:nvCxnSpPr>
          <p:cNvPr id="15" name="Conexão recta 14"/>
          <p:cNvCxnSpPr/>
          <p:nvPr/>
        </p:nvCxnSpPr>
        <p:spPr>
          <a:xfrm>
            <a:off x="2051720" y="620688"/>
            <a:ext cx="6912768" cy="0"/>
          </a:xfrm>
          <a:prstGeom prst="line">
            <a:avLst/>
          </a:prstGeom>
          <a:ln w="19050">
            <a:solidFill>
              <a:srgbClr val="D213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P:\PO ISE\Logótipo PO ISE\PO ISE\LOGO\AF LOGO POIS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994445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UE_FEE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56" y="6477389"/>
            <a:ext cx="944690" cy="25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9" name="Picture 4" descr="logoportugal20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09320"/>
            <a:ext cx="1073578" cy="55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395536" y="1196752"/>
          <a:ext cx="8337094" cy="4608512"/>
        </p:xfrm>
        <a:graphic>
          <a:graphicData uri="http://schemas.openxmlformats.org/drawingml/2006/table">
            <a:tbl>
              <a:tblPr/>
              <a:tblGrid>
                <a:gridCol w="1800200"/>
                <a:gridCol w="3456384"/>
                <a:gridCol w="3080510"/>
              </a:tblGrid>
              <a:tr h="720081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Tipologia de </a:t>
                      </a:r>
                    </a:p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Operações</a:t>
                      </a:r>
                      <a:endParaRPr lang="pt-P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187" marR="6187" marT="6187" marB="0" anchor="ctr">
                    <a:lnL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Descrição</a:t>
                      </a:r>
                      <a:endParaRPr lang="pt-P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187" marR="6187" marT="618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Grupo-Alvo</a:t>
                      </a:r>
                      <a:endParaRPr lang="pt-P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187" marR="6187" marT="618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/>
                    </a:solidFill>
                  </a:tcPr>
                </a:tc>
              </a:tr>
              <a:tr h="230425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>
                          <a:solidFill>
                            <a:srgbClr val="006432"/>
                          </a:solidFill>
                        </a:rPr>
                        <a:t>  Apoio financeiro e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>
                          <a:solidFill>
                            <a:srgbClr val="006432"/>
                          </a:solidFill>
                        </a:rPr>
                        <a:t>  técnico a organizações 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>
                          <a:solidFill>
                            <a:srgbClr val="006432"/>
                          </a:solidFill>
                        </a:rPr>
                        <a:t>  da sociedade civil sem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>
                          <a:solidFill>
                            <a:srgbClr val="006432"/>
                          </a:solidFill>
                        </a:rPr>
                        <a:t>  fins lucrativos</a:t>
                      </a:r>
                      <a:endParaRPr lang="pt-PT" sz="1400" b="1" i="0" u="none" strike="noStrike" dirty="0">
                        <a:solidFill>
                          <a:srgbClr val="006432"/>
                        </a:solidFill>
                        <a:latin typeface="Calibri"/>
                      </a:endParaRPr>
                    </a:p>
                  </a:txBody>
                  <a:tcPr marL="7186" marR="7186" marT="7186" marB="0" anchor="ctr">
                    <a:lnL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/>
                        <a:t>Consolidar o relevante papel que as ONG e outras entidades da sociedade civil sem fins lucrativos desempenham junto das </a:t>
                      </a: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/>
                        <a:t>populações e do público em causa. </a:t>
                      </a:r>
                    </a:p>
                  </a:txBody>
                  <a:tcPr marL="6187" marR="6187" marT="6187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 defTabSz="534988">
                        <a:spcBef>
                          <a:spcPts val="0"/>
                        </a:spcBef>
                        <a:buClrTx/>
                        <a:buFont typeface="Wingdings" panose="05000000000000000000" pitchFamily="2" charset="2"/>
                        <a:buChar char="ü"/>
                        <a:tabLst>
                          <a:tab pos="174625" algn="l"/>
                          <a:tab pos="534988" algn="l"/>
                        </a:tabLst>
                        <a:defRPr/>
                      </a:pPr>
                      <a:r>
                        <a:rPr lang="pt-PT" sz="1400" dirty="0" smtClean="0"/>
                        <a:t>População em geral;</a:t>
                      </a:r>
                    </a:p>
                    <a:p>
                      <a:pPr marL="0" lvl="1" indent="0" algn="ctr" defTabSz="534988">
                        <a:spcBef>
                          <a:spcPts val="0"/>
                        </a:spcBef>
                        <a:buClrTx/>
                        <a:buFont typeface="Wingdings" panose="05000000000000000000" pitchFamily="2" charset="2"/>
                        <a:buNone/>
                        <a:tabLst>
                          <a:tab pos="174625" algn="l"/>
                          <a:tab pos="534988" algn="l"/>
                        </a:tabLst>
                        <a:defRPr/>
                      </a:pPr>
                      <a:endParaRPr lang="pt-PT" sz="1400" dirty="0" smtClean="0"/>
                    </a:p>
                    <a:p>
                      <a:pPr marL="0" lvl="1" indent="0" algn="ctr" defTabSz="534988">
                        <a:spcBef>
                          <a:spcPts val="0"/>
                        </a:spcBef>
                        <a:buClrTx/>
                        <a:buFont typeface="Wingdings" panose="05000000000000000000" pitchFamily="2" charset="2"/>
                        <a:buChar char="ü"/>
                        <a:tabLst>
                          <a:tab pos="174625" algn="l"/>
                          <a:tab pos="534988" algn="l"/>
                        </a:tabLst>
                        <a:defRPr/>
                      </a:pPr>
                      <a:r>
                        <a:rPr lang="pt-PT" sz="1400" dirty="0" smtClean="0"/>
                        <a:t>Vítimas de violência de género, nomeadamente doméstica e</a:t>
                      </a:r>
                    </a:p>
                    <a:p>
                      <a:pPr marL="0" lvl="1" indent="0" algn="ctr" defTabSz="534988">
                        <a:spcBef>
                          <a:spcPts val="0"/>
                        </a:spcBef>
                        <a:buClrTx/>
                        <a:buFont typeface="Wingdings" panose="05000000000000000000" pitchFamily="2" charset="2"/>
                        <a:buNone/>
                        <a:tabLst>
                          <a:tab pos="174625" algn="l"/>
                          <a:tab pos="534988" algn="l"/>
                        </a:tabLst>
                        <a:defRPr/>
                      </a:pPr>
                      <a:r>
                        <a:rPr lang="pt-PT" sz="1400" dirty="0" smtClean="0"/>
                        <a:t> de tráfico de seres humanos e de mutilação genital feminina;</a:t>
                      </a:r>
                    </a:p>
                    <a:p>
                      <a:pPr marL="0" lvl="1" indent="0" algn="ctr" defTabSz="534988">
                        <a:spcBef>
                          <a:spcPts val="0"/>
                        </a:spcBef>
                        <a:buClrTx/>
                        <a:buFont typeface="Wingdings" panose="05000000000000000000" pitchFamily="2" charset="2"/>
                        <a:buNone/>
                        <a:tabLst>
                          <a:tab pos="174625" algn="l"/>
                          <a:tab pos="534988" algn="l"/>
                        </a:tabLst>
                        <a:defRPr/>
                      </a:pPr>
                      <a:endParaRPr lang="pt-PT" sz="1400" dirty="0" smtClean="0"/>
                    </a:p>
                    <a:p>
                      <a:pPr marL="0" lvl="1" indent="0" algn="ctr" defTabSz="534988">
                        <a:spcBef>
                          <a:spcPts val="0"/>
                        </a:spcBef>
                        <a:buClrTx/>
                        <a:buFont typeface="Wingdings" panose="05000000000000000000" pitchFamily="2" charset="2"/>
                        <a:buChar char="ü"/>
                        <a:tabLst>
                          <a:tab pos="174625" algn="l"/>
                          <a:tab pos="534988" algn="l"/>
                        </a:tabLst>
                        <a:defRPr/>
                      </a:pPr>
                      <a:r>
                        <a:rPr lang="pt-PT" sz="1400" dirty="0" smtClean="0"/>
                        <a:t>Colaboradores e dirigentes das entidades beneficiárias.</a:t>
                      </a:r>
                    </a:p>
                  </a:txBody>
                  <a:tcPr marL="7186" marR="7186" marT="7186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</a:tr>
              <a:tr h="158417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>
                          <a:solidFill>
                            <a:srgbClr val="006432"/>
                          </a:solidFill>
                        </a:rPr>
                        <a:t>  Instrumentos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>
                          <a:solidFill>
                            <a:srgbClr val="006432"/>
                          </a:solidFill>
                        </a:rPr>
                        <a:t>  específicos de  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>
                          <a:solidFill>
                            <a:srgbClr val="006432"/>
                          </a:solidFill>
                        </a:rPr>
                        <a:t>  proteção das vítimas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>
                          <a:solidFill>
                            <a:srgbClr val="006432"/>
                          </a:solidFill>
                        </a:rPr>
                        <a:t>  de violência doméstica </a:t>
                      </a:r>
                    </a:p>
                    <a:p>
                      <a:pPr algn="l" fontAlgn="b"/>
                      <a:endParaRPr lang="pt-PT" sz="1400" b="1" i="0" u="none" strike="noStrike" dirty="0">
                        <a:solidFill>
                          <a:srgbClr val="006432"/>
                        </a:solidFill>
                        <a:latin typeface="Calibri"/>
                      </a:endParaRPr>
                    </a:p>
                  </a:txBody>
                  <a:tcPr marL="7186" marR="7186" marT="7186" marB="0" anchor="ctr">
                    <a:lnL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PT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Dar resposta a dimensões do fenómeno da violência doméstica para além da mera segurança das</a:t>
                      </a:r>
                      <a:r>
                        <a:rPr lang="pt-PT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vítimas,</a:t>
                      </a:r>
                      <a:r>
                        <a:rPr lang="pt-PT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permitindo </a:t>
                      </a:r>
                      <a:r>
                        <a:rPr lang="pt-PT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reintegração das vítimas, em condições de segurança, em meio social e laboral.</a:t>
                      </a:r>
                      <a:endParaRPr lang="pt-PT" sz="1400" dirty="0" smtClean="0"/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400" dirty="0" smtClean="0"/>
                    </a:p>
                  </a:txBody>
                  <a:tcPr marL="6187" marR="6187" marT="6187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 defTabSz="534988">
                        <a:spcBef>
                          <a:spcPts val="0"/>
                        </a:spcBef>
                        <a:buClrTx/>
                        <a:buFont typeface="Wingdings" panose="05000000000000000000" pitchFamily="2" charset="2"/>
                        <a:buChar char="ü"/>
                        <a:tabLst>
                          <a:tab pos="534988" algn="l"/>
                        </a:tabLst>
                        <a:defRPr/>
                      </a:pPr>
                      <a:r>
                        <a:rPr lang="pt-PT" sz="1400" dirty="0" smtClean="0"/>
                        <a:t> Pessoas vítimas de violência de </a:t>
                      </a:r>
                    </a:p>
                    <a:p>
                      <a:pPr marL="0" lvl="1" indent="0" algn="ctr" defTabSz="534988">
                        <a:spcBef>
                          <a:spcPts val="0"/>
                        </a:spcBef>
                        <a:buClrTx/>
                        <a:buFont typeface="Wingdings" panose="05000000000000000000" pitchFamily="2" charset="2"/>
                        <a:buNone/>
                        <a:tabLst>
                          <a:tab pos="534988" algn="l"/>
                        </a:tabLst>
                        <a:defRPr/>
                      </a:pPr>
                      <a:r>
                        <a:rPr lang="pt-PT" sz="1400" dirty="0" smtClean="0"/>
                        <a:t>género, nomeadamente violência doméstica e tráfico de seres humanos.</a:t>
                      </a: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pt-PT" sz="1400" dirty="0" smtClean="0"/>
                    </a:p>
                  </a:txBody>
                  <a:tcPr marL="7186" marR="7186" marT="7186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3" name="Título 1"/>
          <p:cNvSpPr txBox="1">
            <a:spLocks/>
          </p:cNvSpPr>
          <p:nvPr/>
        </p:nvSpPr>
        <p:spPr>
          <a:xfrm>
            <a:off x="587826" y="-166701"/>
            <a:ext cx="82296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2131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EIXO 3:</a:t>
            </a:r>
            <a:r>
              <a:rPr kumimoji="0" lang="pt-PT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43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PI 9iii – Igualdade de Oportunidades</a:t>
            </a:r>
            <a:endParaRPr kumimoji="0" lang="pt-PT" sz="2300" b="1" i="0" u="none" strike="noStrike" kern="1200" cap="none" spc="0" normalizeH="0" baseline="0" noProof="0" dirty="0">
              <a:ln>
                <a:noFill/>
              </a:ln>
              <a:solidFill>
                <a:srgbClr val="00643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Rectângulo 13"/>
          <p:cNvSpPr/>
          <p:nvPr/>
        </p:nvSpPr>
        <p:spPr>
          <a:xfrm>
            <a:off x="2435189" y="573188"/>
            <a:ext cx="6501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57188">
              <a:spcBef>
                <a:spcPct val="0"/>
              </a:spcBef>
              <a:buClr>
                <a:srgbClr val="006432"/>
              </a:buClr>
            </a:pPr>
            <a:r>
              <a:rPr lang="pt-PT" b="1" dirty="0" smtClean="0"/>
              <a:t>OE 3.4 – Promover a igualdade de oportunidades e de género</a:t>
            </a:r>
          </a:p>
        </p:txBody>
      </p:sp>
      <p:cxnSp>
        <p:nvCxnSpPr>
          <p:cNvPr id="15" name="Conexão recta 14"/>
          <p:cNvCxnSpPr/>
          <p:nvPr/>
        </p:nvCxnSpPr>
        <p:spPr>
          <a:xfrm>
            <a:off x="2051720" y="620688"/>
            <a:ext cx="6912768" cy="0"/>
          </a:xfrm>
          <a:prstGeom prst="line">
            <a:avLst/>
          </a:prstGeom>
          <a:ln w="19050">
            <a:solidFill>
              <a:srgbClr val="D213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P:\PO ISE\Logótipo PO ISE\PO ISE\LOGO\AF LOGO POIS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994445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UE_FEE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56" y="6477389"/>
            <a:ext cx="944690" cy="25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9" name="Picture 4" descr="logoportugal20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09320"/>
            <a:ext cx="1073578" cy="55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297420"/>
              </p:ext>
            </p:extLst>
          </p:nvPr>
        </p:nvGraphicFramePr>
        <p:xfrm>
          <a:off x="395536" y="1196752"/>
          <a:ext cx="8337094" cy="4968552"/>
        </p:xfrm>
        <a:graphic>
          <a:graphicData uri="http://schemas.openxmlformats.org/drawingml/2006/table">
            <a:tbl>
              <a:tblPr/>
              <a:tblGrid>
                <a:gridCol w="1800200"/>
                <a:gridCol w="3960440"/>
                <a:gridCol w="2576454"/>
              </a:tblGrid>
              <a:tr h="720081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Tipologia de </a:t>
                      </a:r>
                    </a:p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Operações</a:t>
                      </a:r>
                      <a:endParaRPr lang="pt-P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187" marR="6187" marT="6187" marB="0" anchor="ctr">
                    <a:lnL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Descrição</a:t>
                      </a:r>
                      <a:endParaRPr lang="pt-P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187" marR="6187" marT="618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Grupo-Alvo</a:t>
                      </a:r>
                      <a:endParaRPr lang="pt-P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187" marR="6187" marT="618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/>
                    </a:solidFill>
                  </a:tcPr>
                </a:tc>
              </a:tr>
              <a:tr h="151216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43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Modelos de apoio  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43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à vida independente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43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(MAVI)</a:t>
                      </a:r>
                    </a:p>
                  </a:txBody>
                  <a:tcPr marL="7186" marR="7186" marT="7186" marB="0" anchor="ctr">
                    <a:lnL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/>
                        <a:t>Dinamizar novos modelos de intervenção e </a:t>
                      </a: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/>
                        <a:t>prestação de serviços que introduzam maior </a:t>
                      </a: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/>
                        <a:t>eficiência e eficácia no processo de habilitação e reabilitação, em particular pela proximidade</a:t>
                      </a: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/>
                        <a:t> ao seu contexto de vida, junto de pessoas com deficiência e incapacidade das suas famílias.</a:t>
                      </a:r>
                    </a:p>
                  </a:txBody>
                  <a:tcPr marL="6187" marR="6187" marT="6187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5349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>
                          <a:tab pos="534988" algn="l"/>
                        </a:tabLst>
                        <a:defRPr/>
                      </a:pPr>
                      <a:r>
                        <a:rPr lang="pt-PT" sz="1400" dirty="0" smtClean="0"/>
                        <a:t> Pessoas com deficiência e incapacidade e seus cuidadores / famílias</a:t>
                      </a:r>
                    </a:p>
                  </a:txBody>
                  <a:tcPr marL="7186" marR="7186" marT="7186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</a:tr>
              <a:tr h="158417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43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Rede de cuidados de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43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proximidade</a:t>
                      </a:r>
                    </a:p>
                  </a:txBody>
                  <a:tcPr marL="7186" marR="7186" marT="7186" marB="0" anchor="ctr">
                    <a:lnL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Criar uma rede de cuidadores de proximidade, </a:t>
                      </a: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que assegure a pessoas idosas e pessoas com deficiência e incapacidades, um meio sociofamiliar</a:t>
                      </a: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 afetivo adequado à satisfação das suas necessidades básicas.</a:t>
                      </a:r>
                      <a:endParaRPr lang="pt-PT" sz="1400" dirty="0" smtClean="0"/>
                    </a:p>
                  </a:txBody>
                  <a:tcPr marL="6187" marR="6187" marT="6187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pt-PT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Pessoas idosas;</a:t>
                      </a:r>
                    </a:p>
                    <a:p>
                      <a:pPr algn="ctr">
                        <a:buFont typeface="Wingdings" pitchFamily="2" charset="2"/>
                        <a:buChar char="ü"/>
                      </a:pPr>
                      <a:endParaRPr lang="pt-PT" sz="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pt-PT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Pessoas com deficiência e incapacidade;</a:t>
                      </a:r>
                    </a:p>
                    <a:p>
                      <a:pPr algn="ctr">
                        <a:buFont typeface="Wingdings" pitchFamily="2" charset="2"/>
                        <a:buChar char="ü"/>
                      </a:pPr>
                      <a:endParaRPr lang="pt-PT" sz="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pt-PT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Pessoas singulares aptas para serem cuidadores de proximidade.</a:t>
                      </a:r>
                      <a:endParaRPr lang="pt-PT" sz="1400" dirty="0" smtClean="0"/>
                    </a:p>
                  </a:txBody>
                  <a:tcPr marL="7186" marR="7186" marT="7186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43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Idade +</a:t>
                      </a:r>
                    </a:p>
                  </a:txBody>
                  <a:tcPr marL="7186" marR="7186" marT="7186" marB="0" anchor="ctr">
                    <a:lnL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Assegurar a idosos isolados ou em agregados familiares com vulnerabilidades sociais, uma intervenção socioeducativa que procure servir como espaço privilegiado de inserção social.</a:t>
                      </a:r>
                      <a:endParaRPr lang="pt-PT" sz="1400" dirty="0" smtClean="0"/>
                    </a:p>
                  </a:txBody>
                  <a:tcPr marL="6187" marR="6187" marT="6187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pt-PT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Pessoas mais idosas, em agregados familiares com vulnerabilidades sociais</a:t>
                      </a:r>
                      <a:endParaRPr lang="pt-PT" sz="1400" dirty="0" smtClean="0"/>
                    </a:p>
                  </a:txBody>
                  <a:tcPr marL="7186" marR="7186" marT="7186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" name="Título 1"/>
          <p:cNvSpPr txBox="1">
            <a:spLocks/>
          </p:cNvSpPr>
          <p:nvPr/>
        </p:nvSpPr>
        <p:spPr>
          <a:xfrm>
            <a:off x="587826" y="-166701"/>
            <a:ext cx="82296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2131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EIXO 3:</a:t>
            </a:r>
            <a:r>
              <a:rPr kumimoji="0" lang="pt-PT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43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PI 9iv – Acesso a Serviços sustentáveis</a:t>
            </a:r>
            <a:endParaRPr kumimoji="0" lang="pt-PT" sz="2300" b="1" i="0" u="none" strike="noStrike" kern="1200" cap="none" spc="0" normalizeH="0" baseline="0" noProof="0" dirty="0">
              <a:ln>
                <a:noFill/>
              </a:ln>
              <a:solidFill>
                <a:srgbClr val="00643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3060987" y="573188"/>
            <a:ext cx="5744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57188">
              <a:spcBef>
                <a:spcPct val="0"/>
              </a:spcBef>
              <a:buClr>
                <a:srgbClr val="006432"/>
              </a:buClr>
            </a:pPr>
            <a:r>
              <a:rPr lang="pt-PT" b="1" dirty="0" smtClean="0"/>
              <a:t>OE 3.5 – Alargar a oferta de serviços sociais e de saúde</a:t>
            </a:r>
          </a:p>
        </p:txBody>
      </p:sp>
      <p:cxnSp>
        <p:nvCxnSpPr>
          <p:cNvPr id="16" name="Conexão recta 15"/>
          <p:cNvCxnSpPr/>
          <p:nvPr/>
        </p:nvCxnSpPr>
        <p:spPr>
          <a:xfrm>
            <a:off x="2051720" y="620688"/>
            <a:ext cx="6912768" cy="0"/>
          </a:xfrm>
          <a:prstGeom prst="line">
            <a:avLst/>
          </a:prstGeom>
          <a:ln w="19050">
            <a:solidFill>
              <a:srgbClr val="D213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P:\PO ISE\Logótipo PO ISE\PO ISE\LOGO\AF LOGO POIS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994445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UE_FEE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56" y="6477389"/>
            <a:ext cx="944690" cy="25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9" name="Picture 4" descr="logoportugal20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09320"/>
            <a:ext cx="1073578" cy="55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509031"/>
              </p:ext>
            </p:extLst>
          </p:nvPr>
        </p:nvGraphicFramePr>
        <p:xfrm>
          <a:off x="395536" y="1196752"/>
          <a:ext cx="8337094" cy="4968552"/>
        </p:xfrm>
        <a:graphic>
          <a:graphicData uri="http://schemas.openxmlformats.org/drawingml/2006/table">
            <a:tbl>
              <a:tblPr/>
              <a:tblGrid>
                <a:gridCol w="1944216"/>
                <a:gridCol w="3456384"/>
                <a:gridCol w="2936494"/>
              </a:tblGrid>
              <a:tr h="720081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Tipologia de </a:t>
                      </a:r>
                    </a:p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Operações</a:t>
                      </a:r>
                      <a:endParaRPr lang="pt-P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187" marR="6187" marT="6187" marB="0" anchor="ctr">
                    <a:lnL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Descrição</a:t>
                      </a:r>
                      <a:endParaRPr lang="pt-P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187" marR="6187" marT="618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Grupo-Alvo</a:t>
                      </a:r>
                      <a:endParaRPr lang="pt-P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187" marR="6187" marT="618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/>
                    </a:solidFill>
                  </a:tcPr>
                </a:tc>
              </a:tr>
              <a:tr h="122413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43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Suporte ao doente em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43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casa/na comunidade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43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através do uso de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43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tecnologias</a:t>
                      </a:r>
                    </a:p>
                  </a:txBody>
                  <a:tcPr marL="7186" marR="7186" marT="7186" marB="0" anchor="ctr">
                    <a:lnL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Apoiar o desenvolvimento de serviços </a:t>
                      </a: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 saúde à distância, com recurso </a:t>
                      </a: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tecnologias de saúde de proximidade e que inclui a </a:t>
                      </a:r>
                      <a:r>
                        <a:rPr lang="pt-PT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telemonitorização</a:t>
                      </a:r>
                      <a:r>
                        <a:rPr lang="pt-PT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 o acompanhamento do doente à distância. </a:t>
                      </a:r>
                      <a:endParaRPr lang="pt-PT" sz="1400" dirty="0" smtClean="0"/>
                    </a:p>
                  </a:txBody>
                  <a:tcPr marL="6187" marR="6187" marT="6187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pt-PT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Adultos com doença/risco de saúde que possa ser melhorada/mitigada pela intervenção de cuidados de saúde à distância.</a:t>
                      </a:r>
                      <a:endParaRPr lang="pt-PT" sz="1400" dirty="0" smtClean="0"/>
                    </a:p>
                  </a:txBody>
                  <a:tcPr marL="7186" marR="7186" marT="7186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</a:tr>
              <a:tr h="151216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43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Cuidados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43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especializados </a:t>
                      </a:r>
                    </a:p>
                  </a:txBody>
                  <a:tcPr marL="7186" marR="7186" marT="7186" marB="0" anchor="ctr">
                    <a:lnL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Promoção</a:t>
                      </a:r>
                      <a:r>
                        <a:rPr lang="pt-PT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pt-PT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ações</a:t>
                      </a:r>
                      <a:r>
                        <a:rPr lang="pt-PT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inovadoras de sensibilização e informação, e </a:t>
                      </a:r>
                      <a:r>
                        <a:rPr lang="pt-PT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ações</a:t>
                      </a:r>
                      <a:r>
                        <a:rPr lang="pt-PT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que visem capacitar técnicos e famílias nas áreas da infância e juventude, demências, e da população com deficiência e incapacidade. </a:t>
                      </a:r>
                      <a:endParaRPr lang="pt-PT" sz="1400" dirty="0" smtClean="0"/>
                    </a:p>
                  </a:txBody>
                  <a:tcPr marL="6187" marR="6187" marT="6187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pt-PT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Famílias com crianças; pessoas com demência, pessoas com deficiência e incapacidade;</a:t>
                      </a:r>
                    </a:p>
                    <a:p>
                      <a:pPr algn="ctr">
                        <a:buFont typeface="Wingdings" pitchFamily="2" charset="2"/>
                        <a:buChar char="ü"/>
                      </a:pPr>
                      <a:endParaRPr lang="pt-PT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pt-PT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Técnicos e outros profissionais e colaboradores prestadores de cuidados.</a:t>
                      </a:r>
                      <a:endParaRPr lang="pt-PT" sz="1400" dirty="0" smtClean="0"/>
                    </a:p>
                  </a:txBody>
                  <a:tcPr marL="7186" marR="7186" marT="7186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</a:tr>
              <a:tr h="1512168">
                <a:tc>
                  <a:txBody>
                    <a:bodyPr/>
                    <a:lstStyle/>
                    <a:p>
                      <a:pPr marL="0" marR="0" lvl="2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43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Rede local de </a:t>
                      </a:r>
                    </a:p>
                    <a:p>
                      <a:pPr marL="0" marR="0" lvl="2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43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intervenção social</a:t>
                      </a:r>
                    </a:p>
                    <a:p>
                      <a:pPr marL="0" marR="0" lvl="2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43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(RLIS)</a:t>
                      </a:r>
                    </a:p>
                  </a:txBody>
                  <a:tcPr marL="7186" marR="7186" marT="7186" marB="0" anchor="ctr">
                    <a:lnL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/>
                        <a:t>Dinamizar um modelo de organização e funcionamento da intervenção social de base local, em que se pretende apoiar os processo de atendimento, encaminhamento e acompanhamento social de pessoas e das pessoas em situações de risco e vulnerabilidade socioeconómica. </a:t>
                      </a:r>
                    </a:p>
                  </a:txBody>
                  <a:tcPr marL="6187" marR="6187" marT="6187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5349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>
                          <a:tab pos="534988" algn="l"/>
                        </a:tabLst>
                        <a:defRPr/>
                      </a:pPr>
                      <a:r>
                        <a:rPr lang="pt-PT" sz="1400" dirty="0" smtClean="0"/>
                        <a:t> Pessoas e famílias em situação de pobreza e de exclusão social, incluindo situações de crise e emergência social.</a:t>
                      </a:r>
                    </a:p>
                  </a:txBody>
                  <a:tcPr marL="7186" marR="7186" marT="7186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" name="Título 1"/>
          <p:cNvSpPr txBox="1">
            <a:spLocks/>
          </p:cNvSpPr>
          <p:nvPr/>
        </p:nvSpPr>
        <p:spPr>
          <a:xfrm>
            <a:off x="587826" y="-166701"/>
            <a:ext cx="82296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2131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EIXO 3:</a:t>
            </a:r>
            <a:r>
              <a:rPr kumimoji="0" lang="pt-PT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43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PI 9iv – Acesso a Serviços sustentáveis</a:t>
            </a:r>
            <a:endParaRPr kumimoji="0" lang="pt-PT" sz="2300" b="1" i="0" u="none" strike="noStrike" kern="1200" cap="none" spc="0" normalizeH="0" baseline="0" noProof="0" dirty="0">
              <a:ln>
                <a:noFill/>
              </a:ln>
              <a:solidFill>
                <a:srgbClr val="00643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3060987" y="573188"/>
            <a:ext cx="5744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57188">
              <a:spcBef>
                <a:spcPct val="0"/>
              </a:spcBef>
              <a:buClr>
                <a:srgbClr val="006432"/>
              </a:buClr>
            </a:pPr>
            <a:r>
              <a:rPr lang="pt-PT" b="1" dirty="0" smtClean="0"/>
              <a:t>OE 3.5 – Alargar a oferta de serviços sociais e de saúde</a:t>
            </a:r>
          </a:p>
        </p:txBody>
      </p:sp>
      <p:cxnSp>
        <p:nvCxnSpPr>
          <p:cNvPr id="16" name="Conexão recta 15"/>
          <p:cNvCxnSpPr/>
          <p:nvPr/>
        </p:nvCxnSpPr>
        <p:spPr>
          <a:xfrm>
            <a:off x="2051720" y="620688"/>
            <a:ext cx="6912768" cy="0"/>
          </a:xfrm>
          <a:prstGeom prst="line">
            <a:avLst/>
          </a:prstGeom>
          <a:ln w="19050">
            <a:solidFill>
              <a:srgbClr val="D213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P:\PO ISE\Logótipo PO ISE\PO ISE\LOGO\AF LOGO POIS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994445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UE_FEE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56" y="6477389"/>
            <a:ext cx="944690" cy="25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9" name="Picture 4" descr="logoportugal20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09320"/>
            <a:ext cx="1073578" cy="55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395536" y="1196752"/>
          <a:ext cx="8337094" cy="4968552"/>
        </p:xfrm>
        <a:graphic>
          <a:graphicData uri="http://schemas.openxmlformats.org/drawingml/2006/table">
            <a:tbl>
              <a:tblPr/>
              <a:tblGrid>
                <a:gridCol w="1800200"/>
                <a:gridCol w="3456384"/>
                <a:gridCol w="3080510"/>
              </a:tblGrid>
              <a:tr h="720081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Tipologia de </a:t>
                      </a:r>
                    </a:p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Operações</a:t>
                      </a:r>
                      <a:endParaRPr lang="pt-P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187" marR="6187" marT="6187" marB="0" anchor="ctr">
                    <a:lnL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Descrição</a:t>
                      </a:r>
                      <a:endParaRPr lang="pt-P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187" marR="6187" marT="618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Grupo-Alvo</a:t>
                      </a:r>
                      <a:endParaRPr lang="pt-P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187" marR="6187" marT="618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/>
                    </a:solidFill>
                  </a:tcPr>
                </a:tc>
              </a:tr>
              <a:tr h="180019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43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Qualificação do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43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sistema nacional de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43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intervenção precoce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43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na infância (SNIPI)</a:t>
                      </a:r>
                    </a:p>
                  </a:txBody>
                  <a:tcPr marL="7186" marR="7186" marT="7186" marB="0" anchor="ctr">
                    <a:lnL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/>
                        <a:t>Consolidar o sistema nacional, de forma potenciar os recursos e ações integradas e descentralizadas dos serviços, e garantir uma maior cobertura e melhor qualidade das respostas às necessidades multidimensionais e específicas das crianças elegíveis e das suas famílias, tendo em vista a sua inclusão social.</a:t>
                      </a:r>
                    </a:p>
                  </a:txBody>
                  <a:tcPr marL="6187" marR="6187" marT="6187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pt-PT" sz="1400" dirty="0" smtClean="0"/>
                        <a:t> Técnicos e outros profissionais e colaboradores do sistema nacional de intervenção precoce na infância.</a:t>
                      </a: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pt-PT" sz="1400" dirty="0" smtClean="0"/>
                    </a:p>
                  </a:txBody>
                  <a:tcPr marL="7186" marR="7186" marT="7186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</a:tr>
              <a:tr h="244827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43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Apoio à </a:t>
                      </a:r>
                      <a:r>
                        <a:rPr kumimoji="0" lang="pt-PT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643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parentalidade</a:t>
                      </a:r>
                      <a:endParaRPr kumimoji="0" lang="pt-PT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643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43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positiva</a:t>
                      </a:r>
                    </a:p>
                  </a:txBody>
                  <a:tcPr marL="7186" marR="7186" marT="7186" marB="0" anchor="ctr">
                    <a:lnL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Melhorar as respostas de apoio à capacitação das famílias, com vista ao exercício de uma </a:t>
                      </a:r>
                      <a:r>
                        <a:rPr lang="pt-PT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parentalidade</a:t>
                      </a:r>
                      <a:r>
                        <a:rPr lang="pt-PT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responsável, através do reforço</a:t>
                      </a:r>
                    </a:p>
                    <a:p>
                      <a:pPr algn="ctr"/>
                      <a:r>
                        <a:rPr lang="pt-PT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 aquisição de competências parentais necessárias à orientação e educação de crianças e jovens.</a:t>
                      </a:r>
                      <a:endParaRPr lang="pt-PT" sz="1400" dirty="0" smtClean="0"/>
                    </a:p>
                  </a:txBody>
                  <a:tcPr marL="6187" marR="6187" marT="6187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pt-PT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Crianças e jovens inseridas em agregados familiares em situação de vulnerabilidade social;</a:t>
                      </a:r>
                    </a:p>
                    <a:p>
                      <a:pPr algn="ctr">
                        <a:buFont typeface="Wingdings" pitchFamily="2" charset="2"/>
                        <a:buNone/>
                      </a:pPr>
                      <a:endParaRPr lang="pt-PT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pt-PT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Agregados familiares em situação de vulnerabilidade social com crianças e jovens a cargo;</a:t>
                      </a:r>
                    </a:p>
                    <a:p>
                      <a:pPr algn="ctr">
                        <a:buFont typeface="Wingdings" pitchFamily="2" charset="2"/>
                        <a:buNone/>
                      </a:pPr>
                      <a:endParaRPr lang="pt-PT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pt-PT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Técnicos e outros profissionais e colaboradores de ação social.</a:t>
                      </a:r>
                      <a:endParaRPr lang="pt-PT" sz="1400" dirty="0" smtClean="0"/>
                    </a:p>
                  </a:txBody>
                  <a:tcPr marL="7186" marR="7186" marT="7186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" name="Título 1"/>
          <p:cNvSpPr txBox="1">
            <a:spLocks/>
          </p:cNvSpPr>
          <p:nvPr/>
        </p:nvSpPr>
        <p:spPr>
          <a:xfrm>
            <a:off x="587826" y="-166701"/>
            <a:ext cx="82296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2131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EIXO 3:</a:t>
            </a:r>
            <a:r>
              <a:rPr kumimoji="0" lang="pt-PT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43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PI 9iv – Acesso a Serviços sustentáveis</a:t>
            </a:r>
            <a:endParaRPr kumimoji="0" lang="pt-PT" sz="2300" b="1" i="0" u="none" strike="noStrike" kern="1200" cap="none" spc="0" normalizeH="0" baseline="0" noProof="0" dirty="0">
              <a:ln>
                <a:noFill/>
              </a:ln>
              <a:solidFill>
                <a:srgbClr val="00643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3060987" y="573188"/>
            <a:ext cx="5744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57188">
              <a:spcBef>
                <a:spcPct val="0"/>
              </a:spcBef>
              <a:buClr>
                <a:srgbClr val="006432"/>
              </a:buClr>
            </a:pPr>
            <a:r>
              <a:rPr lang="pt-PT" b="1" dirty="0" smtClean="0"/>
              <a:t>OE 3.5 – Alargar a oferta de serviços sociais e de saúde</a:t>
            </a:r>
          </a:p>
        </p:txBody>
      </p:sp>
      <p:cxnSp>
        <p:nvCxnSpPr>
          <p:cNvPr id="16" name="Conexão recta 15"/>
          <p:cNvCxnSpPr/>
          <p:nvPr/>
        </p:nvCxnSpPr>
        <p:spPr>
          <a:xfrm>
            <a:off x="2051720" y="620688"/>
            <a:ext cx="6912768" cy="0"/>
          </a:xfrm>
          <a:prstGeom prst="line">
            <a:avLst/>
          </a:prstGeom>
          <a:ln w="19050">
            <a:solidFill>
              <a:srgbClr val="D213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P:\PO ISE\Logótipo PO ISE\PO ISE\LOGO\AF LOGO POIS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994445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UE_FEE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56" y="6477389"/>
            <a:ext cx="944690" cy="25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9" name="Picture 4" descr="logoportugal20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09320"/>
            <a:ext cx="1073578" cy="55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395536" y="1196752"/>
          <a:ext cx="8337094" cy="3456384"/>
        </p:xfrm>
        <a:graphic>
          <a:graphicData uri="http://schemas.openxmlformats.org/drawingml/2006/table">
            <a:tbl>
              <a:tblPr/>
              <a:tblGrid>
                <a:gridCol w="1800200"/>
                <a:gridCol w="3456384"/>
                <a:gridCol w="3080510"/>
              </a:tblGrid>
              <a:tr h="720081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Tipologia de </a:t>
                      </a:r>
                    </a:p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Operações</a:t>
                      </a:r>
                      <a:endParaRPr lang="pt-P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187" marR="6187" marT="6187" marB="0" anchor="ctr">
                    <a:lnL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Descrição</a:t>
                      </a:r>
                      <a:endParaRPr lang="pt-P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187" marR="6187" marT="618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Grupo-Alvo</a:t>
                      </a:r>
                      <a:endParaRPr lang="pt-P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187" marR="6187" marT="618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/>
                    </a:solidFill>
                  </a:tcPr>
                </a:tc>
              </a:tr>
              <a:tr h="151216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43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Qualificação do apoio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43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institucional a crianças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43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e jovens</a:t>
                      </a:r>
                    </a:p>
                    <a:p>
                      <a:pPr algn="l" fontAlgn="b"/>
                      <a:endParaRPr lang="pt-PT" sz="1400" b="1" i="0" u="none" strike="noStrike" dirty="0">
                        <a:solidFill>
                          <a:srgbClr val="006432"/>
                        </a:solidFill>
                        <a:latin typeface="Calibri"/>
                      </a:endParaRPr>
                    </a:p>
                  </a:txBody>
                  <a:tcPr marL="7186" marR="7186" marT="7186" marB="0" anchor="ctr">
                    <a:lnL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PT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Definir</a:t>
                      </a:r>
                      <a:r>
                        <a:rPr lang="pt-PT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projetos de vida de crianças e jovens em acolhimento institucional, contribuindo assim para o seu desenvolvimento e </a:t>
                      </a:r>
                    </a:p>
                    <a:p>
                      <a:pPr lvl="0" algn="ctr"/>
                      <a:r>
                        <a:rPr lang="pt-PT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autonomia numa cidadania de inclusão e</a:t>
                      </a:r>
                    </a:p>
                    <a:p>
                      <a:pPr lvl="0" algn="ctr"/>
                      <a:r>
                        <a:rPr lang="pt-PT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desenvolvimento social.</a:t>
                      </a:r>
                      <a:endParaRPr lang="pt-PT" sz="1400" dirty="0" smtClean="0"/>
                    </a:p>
                  </a:txBody>
                  <a:tcPr marL="6187" marR="6187" marT="6187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pt-PT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Crianças e jovens em acolhimento institucional;</a:t>
                      </a:r>
                    </a:p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pt-PT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Técnicos e outros profissionais e colaboradores em programas integrados de promoção da inclusão social para crianças e jovens.</a:t>
                      </a:r>
                      <a:endParaRPr lang="pt-PT" sz="1400" dirty="0" smtClean="0"/>
                    </a:p>
                  </a:txBody>
                  <a:tcPr marL="7186" marR="7186" marT="7186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43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Centros Nacionais de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43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Apoio ao Imigrante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43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(CNAI)</a:t>
                      </a:r>
                    </a:p>
                    <a:p>
                      <a:pPr algn="l" fontAlgn="b"/>
                      <a:endParaRPr lang="pt-PT" sz="1400" b="1" i="0" u="none" strike="noStrike" dirty="0">
                        <a:solidFill>
                          <a:srgbClr val="006432"/>
                        </a:solidFill>
                        <a:latin typeface="Calibri"/>
                      </a:endParaRPr>
                    </a:p>
                  </a:txBody>
                  <a:tcPr marL="7186" marR="7186" marT="7186" marB="0" anchor="ctr">
                    <a:lnL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Promover</a:t>
                      </a:r>
                      <a:r>
                        <a:rPr lang="pt-PT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pt-PT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informação junto dos cidadãos imigrantes sobre os seus direitos e deveres, tendo em vista a facilitação do seu processo </a:t>
                      </a: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 integração e a promoção de uma </a:t>
                      </a: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cidadania plena.</a:t>
                      </a:r>
                      <a:endParaRPr lang="pt-PT" sz="1400" dirty="0" smtClean="0"/>
                    </a:p>
                  </a:txBody>
                  <a:tcPr marL="6187" marR="6187" marT="6187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pt-PT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Imigrantes.</a:t>
                      </a:r>
                    </a:p>
                  </a:txBody>
                  <a:tcPr marL="7186" marR="7186" marT="7186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" name="Título 1"/>
          <p:cNvSpPr txBox="1">
            <a:spLocks/>
          </p:cNvSpPr>
          <p:nvPr/>
        </p:nvSpPr>
        <p:spPr>
          <a:xfrm>
            <a:off x="587826" y="-166701"/>
            <a:ext cx="82296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2131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EIXO 3:</a:t>
            </a:r>
            <a:r>
              <a:rPr kumimoji="0" lang="pt-PT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43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PI 9iv – Acesso a Serviços sustentáveis</a:t>
            </a:r>
            <a:endParaRPr kumimoji="0" lang="pt-PT" sz="2300" b="1" i="0" u="none" strike="noStrike" kern="1200" cap="none" spc="0" normalizeH="0" baseline="0" noProof="0" dirty="0">
              <a:ln>
                <a:noFill/>
              </a:ln>
              <a:solidFill>
                <a:srgbClr val="00643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3060987" y="573188"/>
            <a:ext cx="5744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57188">
              <a:spcBef>
                <a:spcPct val="0"/>
              </a:spcBef>
              <a:buClr>
                <a:srgbClr val="006432"/>
              </a:buClr>
            </a:pPr>
            <a:r>
              <a:rPr lang="pt-PT" b="1" dirty="0" smtClean="0"/>
              <a:t>OE 3.5 – Alargar a oferta de serviços sociais e de saúde</a:t>
            </a:r>
          </a:p>
        </p:txBody>
      </p:sp>
      <p:cxnSp>
        <p:nvCxnSpPr>
          <p:cNvPr id="16" name="Conexão recta 15"/>
          <p:cNvCxnSpPr/>
          <p:nvPr/>
        </p:nvCxnSpPr>
        <p:spPr>
          <a:xfrm>
            <a:off x="2051720" y="620688"/>
            <a:ext cx="6912768" cy="0"/>
          </a:xfrm>
          <a:prstGeom prst="line">
            <a:avLst/>
          </a:prstGeom>
          <a:ln w="19050">
            <a:solidFill>
              <a:srgbClr val="D213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P:\PO ISE\Logótipo PO ISE\PO ISE\LOGO\AF LOGO POIS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994445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e Conteúdo 5"/>
          <p:cNvSpPr txBox="1">
            <a:spLocks/>
          </p:cNvSpPr>
          <p:nvPr/>
        </p:nvSpPr>
        <p:spPr>
          <a:xfrm>
            <a:off x="107504" y="2852936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987425" lvl="0" indent="-987425" algn="just">
              <a:spcBef>
                <a:spcPct val="20000"/>
              </a:spcBef>
              <a:defRPr/>
            </a:pPr>
            <a:r>
              <a:rPr lang="pt-PT" sz="2000" i="1" dirty="0" smtClean="0"/>
              <a:t>	 assumindo como meta nacional, até 2020, </a:t>
            </a:r>
            <a:r>
              <a:rPr kumimoji="0" lang="pt-PT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aumento da taxa de emprego da população dos 20 aos 64 anos para 75%.</a:t>
            </a:r>
            <a:endParaRPr kumimoji="0" lang="pt-P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Marcador de Posição de Conteúdo 5"/>
          <p:cNvSpPr txBox="1">
            <a:spLocks/>
          </p:cNvSpPr>
          <p:nvPr/>
        </p:nvSpPr>
        <p:spPr>
          <a:xfrm>
            <a:off x="107504" y="5229200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893763" marR="0" lvl="0" indent="-89376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pt-PT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assumindo como meta nacional a redução de, pelo menos, 200 mil pessoas em situação de pobreza até 2020.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0" y="1929025"/>
            <a:ext cx="8316416" cy="707886"/>
          </a:xfrm>
          <a:prstGeom prst="rect">
            <a:avLst/>
          </a:prstGeom>
          <a:solidFill>
            <a:srgbClr val="006432">
              <a:alpha val="7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pt-PT" sz="2000" b="1" dirty="0" smtClean="0">
                <a:solidFill>
                  <a:schemeClr val="bg1"/>
                </a:solidFill>
              </a:rPr>
              <a:t>OT 8. Promover a sustentabilidade e a qualidade do emprego e apoiar a mobilidade dos trabalhadores</a:t>
            </a:r>
            <a:endParaRPr lang="pt-PT" sz="2000" b="1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0" y="4233282"/>
            <a:ext cx="8316416" cy="707886"/>
          </a:xfrm>
          <a:prstGeom prst="rect">
            <a:avLst/>
          </a:prstGeom>
          <a:solidFill>
            <a:srgbClr val="006432">
              <a:alpha val="7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spAutoFit/>
          </a:bodyPr>
          <a:lstStyle/>
          <a:p>
            <a:pPr algn="r"/>
            <a:r>
              <a:rPr lang="pt-PT" sz="2000" b="1" dirty="0" smtClean="0">
                <a:solidFill>
                  <a:schemeClr val="bg1"/>
                </a:solidFill>
              </a:rPr>
              <a:t>OT 9. Promover a inclusão social e combater a pobreza e a discriminação</a:t>
            </a:r>
          </a:p>
          <a:p>
            <a:pPr algn="r"/>
            <a:endParaRPr lang="pt-PT" sz="2000" b="1" dirty="0" smtClean="0">
              <a:solidFill>
                <a:schemeClr val="bg1"/>
              </a:solidFill>
            </a:endParaRPr>
          </a:p>
        </p:txBody>
      </p:sp>
      <p:sp>
        <p:nvSpPr>
          <p:cNvPr id="23" name="Título 1"/>
          <p:cNvSpPr>
            <a:spLocks noGrp="1"/>
          </p:cNvSpPr>
          <p:nvPr>
            <p:ph type="title"/>
          </p:nvPr>
        </p:nvSpPr>
        <p:spPr>
          <a:xfrm>
            <a:off x="446856" y="269776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pt-PT" sz="4000" b="1" dirty="0" smtClean="0">
                <a:solidFill>
                  <a:srgbClr val="006432"/>
                </a:solidFill>
              </a:rPr>
              <a:t>Objetivos Temáticos</a:t>
            </a:r>
            <a:endParaRPr lang="pt-PT" sz="4000" b="1" dirty="0">
              <a:solidFill>
                <a:srgbClr val="006432"/>
              </a:solidFill>
            </a:endParaRPr>
          </a:p>
        </p:txBody>
      </p:sp>
      <p:pic>
        <p:nvPicPr>
          <p:cNvPr id="16" name="Picture 3" descr="UE_FEE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56" y="6477389"/>
            <a:ext cx="944690" cy="25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9" name="Picture 4" descr="logoportugal20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09320"/>
            <a:ext cx="1073578" cy="55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2" name="Picture 2" descr="P:\PO ISE\Logótipo PO ISE\PO ISE\LOGO\AF LOGO POIS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195735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  <p:bldP spid="14" grpId="0" animBg="1"/>
      <p:bldP spid="15" grpId="0" animBg="1"/>
      <p:bldP spid="23" grpId="0"/>
    </p:bldLst>
  </p:timing>
  <p:extLst mod="1">
    <p:ext uri="{E180D4A7-C9FB-4DFB-919C-405C955672EB}">
      <p14:showEvtLst xmlns:p14="http://schemas.microsoft.com/office/powerpoint/2010/main">
        <p14:playEvt time="1235" objId="35"/>
        <p14:stopEvt time="39665" objId="35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UE_FEE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56" y="6477389"/>
            <a:ext cx="944690" cy="25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9" name="Picture 4" descr="logoportugal20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09320"/>
            <a:ext cx="1073578" cy="55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323528" y="980728"/>
          <a:ext cx="8337094" cy="4484948"/>
        </p:xfrm>
        <a:graphic>
          <a:graphicData uri="http://schemas.openxmlformats.org/drawingml/2006/table">
            <a:tbl>
              <a:tblPr/>
              <a:tblGrid>
                <a:gridCol w="2232248"/>
                <a:gridCol w="2664296"/>
                <a:gridCol w="3440550"/>
              </a:tblGrid>
              <a:tr h="720081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Tipologia de </a:t>
                      </a:r>
                    </a:p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Operações</a:t>
                      </a:r>
                      <a:endParaRPr lang="pt-P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187" marR="6187" marT="6187" marB="0" anchor="ctr">
                    <a:lnL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Descrição</a:t>
                      </a:r>
                      <a:endParaRPr lang="pt-P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187" marR="6187" marT="618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Grupo-Alvo</a:t>
                      </a:r>
                      <a:endParaRPr lang="pt-P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187" marR="6187" marT="618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/>
                    </a:solidFill>
                  </a:tcPr>
                </a:tc>
              </a:tr>
              <a:tr h="79208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43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Formação de Técnicos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43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Especializados – CPCJ</a:t>
                      </a:r>
                    </a:p>
                  </a:txBody>
                  <a:tcPr marL="7186" marR="7186" marT="7186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/>
                        <a:t>Promover</a:t>
                      </a:r>
                      <a:r>
                        <a:rPr lang="pt-PT" sz="1400" baseline="0" dirty="0" smtClean="0"/>
                        <a:t> a</a:t>
                      </a:r>
                      <a:r>
                        <a:rPr lang="pt-PT" sz="1400" dirty="0" smtClean="0"/>
                        <a:t>ções de formação de pessoal de serviços sociais e de saúde, utentes dos mesmos, como suporte relevante às estratégias de diversificação da oferta e aumento da qualidade das respostas disponíveis nessas áreas, atendendo ao seu papel chave na inclusão social de grupos mais vulneráveis.</a:t>
                      </a: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400" dirty="0" smtClean="0"/>
                    </a:p>
                  </a:txBody>
                  <a:tcPr marL="6187" marR="6187" marT="6187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 defTabSz="534988">
                        <a:spcBef>
                          <a:spcPts val="0"/>
                        </a:spcBef>
                        <a:buClrTx/>
                        <a:buFont typeface="Wingdings" pitchFamily="2" charset="2"/>
                        <a:buChar char="ü"/>
                        <a:tabLst>
                          <a:tab pos="534988" algn="l"/>
                        </a:tabLst>
                        <a:defRPr/>
                      </a:pPr>
                      <a:r>
                        <a:rPr lang="pt-PT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Técnicos das comissões de proteção de crianças e jovens.</a:t>
                      </a:r>
                      <a:endParaRPr lang="pt-PT" sz="1400" dirty="0" smtClean="0"/>
                    </a:p>
                  </a:txBody>
                  <a:tcPr marL="7186" marR="7186" marT="7186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</a:tr>
              <a:tr h="102856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43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Formação de Técnicos de  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43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Reabilitação</a:t>
                      </a:r>
                    </a:p>
                    <a:p>
                      <a:pPr algn="l" fontAlgn="b"/>
                      <a:endParaRPr lang="pt-PT" sz="1400" b="1" i="0" u="none" strike="noStrike" dirty="0">
                        <a:solidFill>
                          <a:srgbClr val="006432"/>
                        </a:solidFill>
                        <a:latin typeface="Calibri"/>
                      </a:endParaRPr>
                    </a:p>
                  </a:txBody>
                  <a:tcPr marL="7186" marR="7186" marT="7186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 marL="6187" marR="6187" marT="6187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pt-PT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Técnicos de reabilitação que intervêm na área das políticas integradas de reabilitação profissional das pessoas com deficiência e incapacidade.</a:t>
                      </a:r>
                      <a:endParaRPr lang="pt-PT" sz="1400" dirty="0" smtClean="0"/>
                    </a:p>
                  </a:txBody>
                  <a:tcPr marL="7186" marR="7186" marT="7186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43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Formação de Profissionais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43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do Setor da Saúde</a:t>
                      </a:r>
                    </a:p>
                  </a:txBody>
                  <a:tcPr marL="7186" marR="7186" marT="7186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400" dirty="0" smtClean="0"/>
                    </a:p>
                  </a:txBody>
                  <a:tcPr marL="6187" marR="6187" marT="6187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pt-PT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Profissionais do setor da saúde, que intervêm nos comportamentos aditivos e dependências e na área da saúde mental.</a:t>
                      </a:r>
                      <a:endParaRPr lang="pt-PT" sz="1400" dirty="0" smtClean="0"/>
                    </a:p>
                  </a:txBody>
                  <a:tcPr marL="7186" marR="7186" marT="7186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43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Sensibilização e informação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43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no âmbito das reformas nos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43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serviços sociais e de saúde</a:t>
                      </a:r>
                    </a:p>
                  </a:txBody>
                  <a:tcPr marL="7186" marR="7186" marT="7186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 marL="6187" marR="6187" marT="6187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pt-PT" sz="1400" dirty="0" smtClean="0"/>
                        <a:t> Utentes dos serviços sociais e de saúde.</a:t>
                      </a:r>
                    </a:p>
                  </a:txBody>
                  <a:tcPr marL="7186" marR="7186" marT="7186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" name="Título 1"/>
          <p:cNvSpPr txBox="1">
            <a:spLocks/>
          </p:cNvSpPr>
          <p:nvPr/>
        </p:nvSpPr>
        <p:spPr>
          <a:xfrm>
            <a:off x="587826" y="-166701"/>
            <a:ext cx="82296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2131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EIXO 3:</a:t>
            </a:r>
            <a:r>
              <a:rPr kumimoji="0" lang="pt-PT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43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PI 9iv – Acesso a Serviços sustentáveis</a:t>
            </a:r>
            <a:endParaRPr kumimoji="0" lang="pt-PT" sz="2300" b="1" i="0" u="none" strike="noStrike" kern="1200" cap="none" spc="0" normalizeH="0" baseline="0" noProof="0" dirty="0">
              <a:ln>
                <a:noFill/>
              </a:ln>
              <a:solidFill>
                <a:srgbClr val="00643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3060987" y="573188"/>
            <a:ext cx="5744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57188">
              <a:spcBef>
                <a:spcPct val="0"/>
              </a:spcBef>
              <a:buClr>
                <a:srgbClr val="006432"/>
              </a:buClr>
            </a:pPr>
            <a:r>
              <a:rPr lang="pt-PT" b="1" dirty="0" smtClean="0"/>
              <a:t>OE 3.5 – Alargar a oferta de serviços sociais e de saúde</a:t>
            </a:r>
          </a:p>
        </p:txBody>
      </p:sp>
      <p:cxnSp>
        <p:nvCxnSpPr>
          <p:cNvPr id="16" name="Conexão recta 15"/>
          <p:cNvCxnSpPr/>
          <p:nvPr/>
        </p:nvCxnSpPr>
        <p:spPr>
          <a:xfrm>
            <a:off x="2051720" y="620688"/>
            <a:ext cx="6912768" cy="0"/>
          </a:xfrm>
          <a:prstGeom prst="line">
            <a:avLst/>
          </a:prstGeom>
          <a:ln w="19050">
            <a:solidFill>
              <a:srgbClr val="D213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P:\PO ISE\Logótipo PO ISE\PO ISE\LOGO\AF LOGO POIS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91679" cy="94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UE_FEE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56" y="6477389"/>
            <a:ext cx="944690" cy="25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9" name="Picture 4" descr="logoportugal20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09320"/>
            <a:ext cx="1073578" cy="55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640749"/>
              </p:ext>
            </p:extLst>
          </p:nvPr>
        </p:nvGraphicFramePr>
        <p:xfrm>
          <a:off x="395536" y="1196752"/>
          <a:ext cx="8337094" cy="4536504"/>
        </p:xfrm>
        <a:graphic>
          <a:graphicData uri="http://schemas.openxmlformats.org/drawingml/2006/table">
            <a:tbl>
              <a:tblPr/>
              <a:tblGrid>
                <a:gridCol w="1800200"/>
                <a:gridCol w="3240360"/>
                <a:gridCol w="3296534"/>
              </a:tblGrid>
              <a:tr h="720081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Tipologia de </a:t>
                      </a:r>
                    </a:p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Operações</a:t>
                      </a:r>
                      <a:endParaRPr lang="pt-P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187" marR="6187" marT="6187" marB="0" anchor="ctr">
                    <a:lnL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Descrição</a:t>
                      </a:r>
                      <a:endParaRPr lang="pt-P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187" marR="6187" marT="618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Grupo-Alvo</a:t>
                      </a:r>
                      <a:endParaRPr lang="pt-P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187" marR="6187" marT="618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/>
                    </a:solidFill>
                  </a:tcPr>
                </a:tc>
              </a:tr>
              <a:tr h="2088231"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b="1" i="0" u="none" strike="noStrike" dirty="0" smtClean="0">
                          <a:solidFill>
                            <a:srgbClr val="006432"/>
                          </a:solidFill>
                          <a:latin typeface="Calibri"/>
                        </a:rPr>
                        <a:t>  Portugal Inovação</a:t>
                      </a:r>
                      <a:r>
                        <a:rPr lang="pt-PT" sz="1400" b="1" i="0" u="none" strike="noStrike" baseline="0" dirty="0" smtClean="0">
                          <a:solidFill>
                            <a:srgbClr val="006432"/>
                          </a:solidFill>
                          <a:latin typeface="Calibri"/>
                        </a:rPr>
                        <a:t> </a:t>
                      </a:r>
                    </a:p>
                    <a:p>
                      <a:pPr algn="l" fontAlgn="b"/>
                      <a:r>
                        <a:rPr lang="pt-PT" sz="1400" b="1" i="0" u="none" strike="noStrike" baseline="0" dirty="0" smtClean="0">
                          <a:solidFill>
                            <a:srgbClr val="006432"/>
                          </a:solidFill>
                          <a:latin typeface="Calibri"/>
                        </a:rPr>
                        <a:t>  Social</a:t>
                      </a:r>
                      <a:endParaRPr lang="pt-PT" sz="1400" b="1" i="0" u="none" strike="noStrike" dirty="0">
                        <a:solidFill>
                          <a:srgbClr val="006432"/>
                        </a:solidFill>
                        <a:latin typeface="Calibri"/>
                      </a:endParaRPr>
                    </a:p>
                  </a:txBody>
                  <a:tcPr marL="7186" marR="7186" marT="7186" marB="0" anchor="ctr">
                    <a:lnL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Consolidar um ecossistema de inovação e</a:t>
                      </a:r>
                    </a:p>
                    <a:p>
                      <a:pPr algn="ctr"/>
                      <a:r>
                        <a:rPr lang="pt-PT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empreendedorismo social em Portugal, capaz de gerar soluções sustentáveis, em complemento às respostas tradicionais.</a:t>
                      </a:r>
                      <a:endParaRPr lang="pt-PT" sz="1400" dirty="0" smtClean="0"/>
                    </a:p>
                  </a:txBody>
                  <a:tcPr marL="6187" marR="6187" marT="6187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pt-PT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Pessoas coletivas que integrem o âmbito das Organizações da Economia Social;</a:t>
                      </a:r>
                    </a:p>
                    <a:p>
                      <a:pPr algn="ctr">
                        <a:buFont typeface="Wingdings" pitchFamily="2" charset="2"/>
                        <a:buNone/>
                      </a:pPr>
                      <a:endParaRPr lang="pt-PT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pt-PT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Vários (cidadãos ou instituições), dependendo do objeto de cada iniciativa apoiada;</a:t>
                      </a:r>
                    </a:p>
                    <a:p>
                      <a:pPr algn="ctr">
                        <a:buFont typeface="Wingdings" pitchFamily="2" charset="2"/>
                        <a:buNone/>
                      </a:pPr>
                      <a:endParaRPr lang="pt-PT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pt-PT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População servida pelos serviços públicos selecionados.</a:t>
                      </a:r>
                      <a:endParaRPr lang="pt-PT" sz="1400" dirty="0" smtClean="0"/>
                    </a:p>
                  </a:txBody>
                  <a:tcPr marL="7186" marR="7186" marT="7186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</a:tr>
              <a:tr h="1728192"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b="1" dirty="0" smtClean="0">
                          <a:solidFill>
                            <a:srgbClr val="006432"/>
                          </a:solidFill>
                        </a:rPr>
                        <a:t>  Reforço da capacitação </a:t>
                      </a:r>
                    </a:p>
                    <a:p>
                      <a:pPr algn="l" fontAlgn="b"/>
                      <a:r>
                        <a:rPr lang="pt-PT" sz="1400" b="1" dirty="0" smtClean="0">
                          <a:solidFill>
                            <a:srgbClr val="006432"/>
                          </a:solidFill>
                        </a:rPr>
                        <a:t>  institucional dos </a:t>
                      </a:r>
                    </a:p>
                    <a:p>
                      <a:pPr algn="l" fontAlgn="b"/>
                      <a:r>
                        <a:rPr lang="pt-PT" sz="1400" b="1" dirty="0" smtClean="0">
                          <a:solidFill>
                            <a:srgbClr val="006432"/>
                          </a:solidFill>
                        </a:rPr>
                        <a:t>  Parceiros do CNES</a:t>
                      </a:r>
                      <a:endParaRPr lang="pt-PT" sz="1400" b="1" i="0" u="none" strike="noStrike" dirty="0">
                        <a:solidFill>
                          <a:srgbClr val="006432"/>
                        </a:solidFill>
                        <a:latin typeface="Calibri"/>
                      </a:endParaRPr>
                    </a:p>
                  </a:txBody>
                  <a:tcPr marL="7186" marR="7186" marT="7186" marB="0" anchor="ctr">
                    <a:lnL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Criar condições para a promoção do trabalho em rede, a nível nacional e europeu, visando a troca de experiências</a:t>
                      </a:r>
                    </a:p>
                    <a:p>
                      <a:pPr algn="ctr"/>
                      <a:r>
                        <a:rPr lang="pt-PT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 a divulgação de boas práticas, e ainda a criação de gabinetes de apoio à economia social com polos de atendimento.</a:t>
                      </a:r>
                      <a:endParaRPr lang="pt-PT" sz="1400" dirty="0" smtClean="0"/>
                    </a:p>
                  </a:txBody>
                  <a:tcPr marL="6187" marR="6187" marT="6187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ü"/>
                      </a:pPr>
                      <a:r>
                        <a:rPr lang="pt-PT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Pessoas singulares ou coletivas das OES que integram o CNES.</a:t>
                      </a:r>
                    </a:p>
                  </a:txBody>
                  <a:tcPr marL="7186" marR="7186" marT="7186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3" name="Título 1"/>
          <p:cNvSpPr txBox="1">
            <a:spLocks/>
          </p:cNvSpPr>
          <p:nvPr/>
        </p:nvSpPr>
        <p:spPr>
          <a:xfrm>
            <a:off x="587826" y="-166701"/>
            <a:ext cx="82296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2131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EIXO 3:</a:t>
            </a:r>
            <a:r>
              <a:rPr kumimoji="0" lang="pt-PT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43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PI 9v – Empreendedorismo</a:t>
            </a:r>
            <a:endParaRPr kumimoji="0" lang="pt-PT" sz="2300" b="1" i="0" u="none" strike="noStrike" kern="1200" cap="none" spc="0" normalizeH="0" baseline="0" noProof="0" dirty="0">
              <a:ln>
                <a:noFill/>
              </a:ln>
              <a:solidFill>
                <a:srgbClr val="00643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Rectângulo 13"/>
          <p:cNvSpPr/>
          <p:nvPr/>
        </p:nvSpPr>
        <p:spPr>
          <a:xfrm>
            <a:off x="2555776" y="573188"/>
            <a:ext cx="6213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57188">
              <a:spcBef>
                <a:spcPct val="0"/>
              </a:spcBef>
              <a:buClr>
                <a:srgbClr val="006432"/>
              </a:buClr>
            </a:pPr>
            <a:r>
              <a:rPr lang="pt-PT" b="1" dirty="0" smtClean="0"/>
              <a:t>OE 3.6 – Promover o empreendedorismo e a inovação social</a:t>
            </a:r>
          </a:p>
        </p:txBody>
      </p:sp>
      <p:cxnSp>
        <p:nvCxnSpPr>
          <p:cNvPr id="15" name="Conexão recta 14"/>
          <p:cNvCxnSpPr/>
          <p:nvPr/>
        </p:nvCxnSpPr>
        <p:spPr>
          <a:xfrm>
            <a:off x="2051720" y="620688"/>
            <a:ext cx="6912768" cy="0"/>
          </a:xfrm>
          <a:prstGeom prst="line">
            <a:avLst/>
          </a:prstGeom>
          <a:ln w="19050">
            <a:solidFill>
              <a:srgbClr val="D213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P:\PO ISE\Logótipo PO ISE\PO ISE\LOGO\AF LOGO POIS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994445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Fotolia_75975515_X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0"/>
            <a:ext cx="5869508" cy="5886472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-4515" y="5748104"/>
            <a:ext cx="8748464" cy="504056"/>
          </a:xfrm>
          <a:prstGeom prst="rect">
            <a:avLst/>
          </a:prstGeom>
          <a:solidFill>
            <a:srgbClr val="00643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Obrigado.</a:t>
            </a:r>
          </a:p>
        </p:txBody>
      </p:sp>
      <p:pic>
        <p:nvPicPr>
          <p:cNvPr id="5" name="Picture 3" descr="UE_FEE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56" y="6477389"/>
            <a:ext cx="944690" cy="25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4" descr="logoportugal20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09320"/>
            <a:ext cx="1073578" cy="55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8" name="Picture 2" descr="P:\PO ISE\Logótipo PO ISE\PO ISE\LOGO\AF LOGO POIS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994445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ângulo 6"/>
          <p:cNvSpPr/>
          <p:nvPr/>
        </p:nvSpPr>
        <p:spPr>
          <a:xfrm>
            <a:off x="6722156" y="5035583"/>
            <a:ext cx="1882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>
              <a:spcBef>
                <a:spcPct val="20000"/>
              </a:spcBef>
              <a:defRPr/>
            </a:pPr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Domingos Lopes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</p:bldLst>
  </p:timing>
  <p:extLst mod="1">
    <p:ext uri="{E180D4A7-C9FB-4DFB-919C-405C955672EB}">
      <p14:showEvtLst xmlns:p14="http://schemas.microsoft.com/office/powerpoint/2010/main">
        <p14:playEvt time="1250" objId="2"/>
        <p14:stopEvt time="9971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pt-PT" sz="4000" b="1" dirty="0" smtClean="0">
                <a:solidFill>
                  <a:srgbClr val="006432"/>
                </a:solidFill>
              </a:rPr>
              <a:t>Eixos Prioritários</a:t>
            </a:r>
            <a:endParaRPr lang="pt-PT" sz="4000" b="1" dirty="0">
              <a:solidFill>
                <a:srgbClr val="006432"/>
              </a:solidFill>
            </a:endParaRPr>
          </a:p>
        </p:txBody>
      </p:sp>
      <p:sp>
        <p:nvSpPr>
          <p:cNvPr id="23" name="Rectângulo 22"/>
          <p:cNvSpPr/>
          <p:nvPr/>
        </p:nvSpPr>
        <p:spPr>
          <a:xfrm>
            <a:off x="396416" y="2132936"/>
            <a:ext cx="8747584" cy="720000"/>
          </a:xfrm>
          <a:prstGeom prst="rect">
            <a:avLst/>
          </a:prstGeom>
          <a:solidFill>
            <a:srgbClr val="006432"/>
          </a:solidFill>
          <a:ln w="0"/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300" b="1" kern="1200" dirty="0" smtClean="0">
                <a:solidFill>
                  <a:schemeClr val="bg1"/>
                </a:solidFill>
              </a:rPr>
              <a:t>1 - </a:t>
            </a:r>
            <a:r>
              <a:rPr lang="pt-PT" sz="2300" b="1" dirty="0" smtClean="0">
                <a:solidFill>
                  <a:schemeClr val="bg1"/>
                </a:solidFill>
              </a:rPr>
              <a:t>Promover a sustentabilidade e a qualidade do emprego </a:t>
            </a:r>
          </a:p>
        </p:txBody>
      </p:sp>
      <p:sp>
        <p:nvSpPr>
          <p:cNvPr id="29" name="Rectângulo 28"/>
          <p:cNvSpPr/>
          <p:nvPr/>
        </p:nvSpPr>
        <p:spPr>
          <a:xfrm>
            <a:off x="395536" y="4149080"/>
            <a:ext cx="8764724" cy="719999"/>
          </a:xfrm>
          <a:prstGeom prst="rect">
            <a:avLst/>
          </a:prstGeom>
          <a:solidFill>
            <a:srgbClr val="006432"/>
          </a:solidFill>
          <a:ln w="0"/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357188" indent="-357188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300" b="1" dirty="0" smtClean="0">
                <a:solidFill>
                  <a:schemeClr val="bg1"/>
                </a:solidFill>
              </a:rPr>
              <a:t>3</a:t>
            </a:r>
            <a:r>
              <a:rPr lang="pt-PT" sz="2300" b="1" kern="1200" dirty="0" smtClean="0">
                <a:solidFill>
                  <a:schemeClr val="bg1"/>
                </a:solidFill>
              </a:rPr>
              <a:t> - </a:t>
            </a:r>
            <a:r>
              <a:rPr lang="pt-PT" sz="2300" b="1" dirty="0" smtClean="0">
                <a:solidFill>
                  <a:schemeClr val="bg1"/>
                </a:solidFill>
              </a:rPr>
              <a:t>Promover a inclusão social e combater a pobreza e a discriminação</a:t>
            </a:r>
          </a:p>
        </p:txBody>
      </p:sp>
      <p:sp>
        <p:nvSpPr>
          <p:cNvPr id="17" name="Rectângulo 16"/>
          <p:cNvSpPr/>
          <p:nvPr/>
        </p:nvSpPr>
        <p:spPr>
          <a:xfrm>
            <a:off x="395536" y="3140968"/>
            <a:ext cx="8748464" cy="720000"/>
          </a:xfrm>
          <a:prstGeom prst="rect">
            <a:avLst/>
          </a:prstGeom>
          <a:solidFill>
            <a:srgbClr val="006432"/>
          </a:solidFill>
          <a:ln w="0"/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300" b="1" dirty="0" smtClean="0">
                <a:solidFill>
                  <a:schemeClr val="bg1"/>
                </a:solidFill>
              </a:rPr>
              <a:t>2 - Iniciativa Emprego Jovem</a:t>
            </a:r>
          </a:p>
        </p:txBody>
      </p:sp>
      <p:sp>
        <p:nvSpPr>
          <p:cNvPr id="18" name="Rectângulo 17"/>
          <p:cNvSpPr/>
          <p:nvPr/>
        </p:nvSpPr>
        <p:spPr>
          <a:xfrm>
            <a:off x="415788" y="5157192"/>
            <a:ext cx="8764724" cy="719999"/>
          </a:xfrm>
          <a:prstGeom prst="rect">
            <a:avLst/>
          </a:prstGeom>
          <a:solidFill>
            <a:srgbClr val="006432"/>
          </a:solidFill>
          <a:ln w="0"/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300" b="1" dirty="0" smtClean="0">
                <a:solidFill>
                  <a:schemeClr val="bg1"/>
                </a:solidFill>
              </a:rPr>
              <a:t>4 - Assistência Técnica</a:t>
            </a:r>
          </a:p>
        </p:txBody>
      </p:sp>
      <p:pic>
        <p:nvPicPr>
          <p:cNvPr id="16" name="Picture 3" descr="UE_FEE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56" y="6477389"/>
            <a:ext cx="944690" cy="25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9" name="Picture 4" descr="logoportugal20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09320"/>
            <a:ext cx="1073578" cy="55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" name="Picture 2" descr="P:\PO ISE\Logótipo PO ISE\PO ISE\LOGO\AF LOGO POIS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994445" cy="108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9" grpId="0" animBg="1"/>
      <p:bldP spid="17" grpId="0" animBg="1"/>
      <p:bldP spid="18" grpId="0" animBg="1"/>
    </p:bldLst>
  </p:timing>
  <p:extLst mod="1">
    <p:ext uri="{E180D4A7-C9FB-4DFB-919C-405C955672EB}">
      <p14:showEvtLst xmlns:p14="http://schemas.microsoft.com/office/powerpoint/2010/main">
        <p14:playEvt time="1114" objId="2"/>
        <p14:stopEvt time="25948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79512" y="404664"/>
            <a:ext cx="8229600" cy="778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Marcador de Posição de Conteúdo 4"/>
          <p:cNvGraphicFramePr>
            <a:graphicFrameLocks/>
          </p:cNvGraphicFramePr>
          <p:nvPr/>
        </p:nvGraphicFramePr>
        <p:xfrm>
          <a:off x="683568" y="2204864"/>
          <a:ext cx="712879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67544" y="116632"/>
            <a:ext cx="7776864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lvl="0" algn="r"/>
            <a:r>
              <a:rPr lang="pt-PT" sz="4000" b="1" dirty="0" smtClean="0">
                <a:solidFill>
                  <a:srgbClr val="006432"/>
                </a:solidFill>
              </a:rPr>
              <a:t>Dotação</a:t>
            </a:r>
            <a:endParaRPr lang="pt-PT" sz="4000" b="1" dirty="0">
              <a:solidFill>
                <a:srgbClr val="006432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0" y="1484784"/>
            <a:ext cx="8316416" cy="461665"/>
          </a:xfrm>
          <a:prstGeom prst="rect">
            <a:avLst/>
          </a:prstGeom>
          <a:solidFill>
            <a:srgbClr val="006432">
              <a:alpha val="7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pt-PT" sz="2400" b="1" dirty="0" smtClean="0">
                <a:solidFill>
                  <a:schemeClr val="bg1"/>
                </a:solidFill>
              </a:rPr>
              <a:t>2.130 milhões de Euros FSE</a:t>
            </a:r>
            <a:endParaRPr lang="pt-PT" sz="2400" b="1" dirty="0">
              <a:solidFill>
                <a:schemeClr val="bg1"/>
              </a:solidFill>
            </a:endParaRPr>
          </a:p>
        </p:txBody>
      </p:sp>
      <p:pic>
        <p:nvPicPr>
          <p:cNvPr id="13" name="Picture 3" descr="UE_FEE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56" y="6477389"/>
            <a:ext cx="944690" cy="25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4" name="Picture 4" descr="logoportugal20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09320"/>
            <a:ext cx="1073578" cy="55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9" name="Picture 2" descr="P:\PO ISE\Logótipo PO ISE\PO ISE\LOGO\AF LOGO POIS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994445" cy="108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/>
      <p:bldP spid="11" grpId="0" animBg="1"/>
    </p:bldLst>
  </p:timing>
  <p:extLst mod="1">
    <p:ext uri="{E180D4A7-C9FB-4DFB-919C-405C955672EB}">
      <p14:showEvtLst xmlns:p14="http://schemas.microsoft.com/office/powerpoint/2010/main">
        <p14:playEvt time="937" objId="2"/>
        <p14:stopEvt time="11811" objId="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ângulo 17"/>
          <p:cNvSpPr/>
          <p:nvPr/>
        </p:nvSpPr>
        <p:spPr>
          <a:xfrm>
            <a:off x="1079610" y="1988840"/>
            <a:ext cx="8064389" cy="576064"/>
          </a:xfrm>
          <a:prstGeom prst="rect">
            <a:avLst/>
          </a:prstGeom>
          <a:solidFill>
            <a:srgbClr val="006432"/>
          </a:solidFill>
          <a:ln w="0"/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300" b="1" dirty="0" smtClean="0">
                <a:solidFill>
                  <a:schemeClr val="bg1"/>
                </a:solidFill>
              </a:rPr>
              <a:t>Orientação </a:t>
            </a:r>
            <a:r>
              <a:rPr lang="pt-PT" sz="2300" b="1" dirty="0">
                <a:solidFill>
                  <a:schemeClr val="bg1"/>
                </a:solidFill>
              </a:rPr>
              <a:t>para </a:t>
            </a:r>
            <a:r>
              <a:rPr lang="pt-PT" sz="2300" b="1" dirty="0" smtClean="0">
                <a:solidFill>
                  <a:schemeClr val="bg1"/>
                </a:solidFill>
              </a:rPr>
              <a:t>resultados</a:t>
            </a:r>
            <a:endParaRPr lang="pt-PT" sz="2300" b="1" dirty="0">
              <a:solidFill>
                <a:schemeClr val="bg1"/>
              </a:solidFill>
            </a:endParaRPr>
          </a:p>
        </p:txBody>
      </p:sp>
      <p:sp>
        <p:nvSpPr>
          <p:cNvPr id="19" name="Rectângulo 18"/>
          <p:cNvSpPr/>
          <p:nvPr/>
        </p:nvSpPr>
        <p:spPr>
          <a:xfrm>
            <a:off x="1079610" y="2780928"/>
            <a:ext cx="8065269" cy="576064"/>
          </a:xfrm>
          <a:prstGeom prst="rect">
            <a:avLst/>
          </a:prstGeom>
          <a:solidFill>
            <a:srgbClr val="006432"/>
          </a:solidFill>
          <a:ln w="0"/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300" b="1" dirty="0" smtClean="0">
                <a:solidFill>
                  <a:schemeClr val="bg1"/>
                </a:solidFill>
              </a:rPr>
              <a:t>Estreita </a:t>
            </a:r>
            <a:r>
              <a:rPr lang="pt-PT" sz="2300" b="1" dirty="0">
                <a:solidFill>
                  <a:schemeClr val="bg1"/>
                </a:solidFill>
              </a:rPr>
              <a:t>articulação e complementaridade com os outros </a:t>
            </a:r>
            <a:r>
              <a:rPr lang="pt-PT" sz="2300" b="1" dirty="0" smtClean="0">
                <a:solidFill>
                  <a:schemeClr val="bg1"/>
                </a:solidFill>
              </a:rPr>
              <a:t>PO</a:t>
            </a:r>
            <a:endParaRPr lang="pt-PT" sz="2300" b="1" dirty="0">
              <a:solidFill>
                <a:schemeClr val="bg1"/>
              </a:solidFill>
            </a:endParaRPr>
          </a:p>
        </p:txBody>
      </p:sp>
      <p:sp>
        <p:nvSpPr>
          <p:cNvPr id="21" name="Rectângulo 20"/>
          <p:cNvSpPr/>
          <p:nvPr/>
        </p:nvSpPr>
        <p:spPr>
          <a:xfrm>
            <a:off x="1079611" y="3573016"/>
            <a:ext cx="8065268" cy="504056"/>
          </a:xfrm>
          <a:prstGeom prst="rect">
            <a:avLst/>
          </a:prstGeom>
          <a:solidFill>
            <a:srgbClr val="006432"/>
          </a:solidFill>
          <a:ln w="0"/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357188" indent="-357188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300" b="1" kern="1200" dirty="0" smtClean="0">
                <a:solidFill>
                  <a:schemeClr val="bg1"/>
                </a:solidFill>
              </a:rPr>
              <a:t>Simplificação e desburocratização</a:t>
            </a:r>
            <a:endParaRPr lang="pt-PT" sz="2300" b="1" dirty="0" smtClean="0">
              <a:solidFill>
                <a:schemeClr val="bg1"/>
              </a:solidFill>
            </a:endParaRPr>
          </a:p>
        </p:txBody>
      </p:sp>
      <p:sp>
        <p:nvSpPr>
          <p:cNvPr id="22" name="Rectângulo 21"/>
          <p:cNvSpPr/>
          <p:nvPr/>
        </p:nvSpPr>
        <p:spPr>
          <a:xfrm>
            <a:off x="1094125" y="4293097"/>
            <a:ext cx="8047426" cy="504055"/>
          </a:xfrm>
          <a:prstGeom prst="rect">
            <a:avLst/>
          </a:prstGeom>
          <a:solidFill>
            <a:srgbClr val="006432"/>
          </a:solidFill>
          <a:ln w="0"/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357188" indent="-357188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300" b="1" dirty="0" smtClean="0">
                <a:solidFill>
                  <a:schemeClr val="bg1"/>
                </a:solidFill>
              </a:rPr>
              <a:t>Custos simplificados</a:t>
            </a:r>
          </a:p>
        </p:txBody>
      </p:sp>
      <p:sp>
        <p:nvSpPr>
          <p:cNvPr id="23" name="Rectângulo 22"/>
          <p:cNvSpPr/>
          <p:nvPr/>
        </p:nvSpPr>
        <p:spPr>
          <a:xfrm>
            <a:off x="1094124" y="5013177"/>
            <a:ext cx="8047427" cy="504055"/>
          </a:xfrm>
          <a:prstGeom prst="rect">
            <a:avLst/>
          </a:prstGeom>
          <a:solidFill>
            <a:srgbClr val="006432"/>
          </a:solidFill>
          <a:ln w="0"/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357188" indent="-357188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300" b="1" dirty="0" smtClean="0">
                <a:solidFill>
                  <a:schemeClr val="bg1"/>
                </a:solidFill>
              </a:rPr>
              <a:t>Seletividade e qualidade</a:t>
            </a:r>
          </a:p>
        </p:txBody>
      </p:sp>
      <p:pic>
        <p:nvPicPr>
          <p:cNvPr id="15" name="Picture 3" descr="UE_FEE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56" y="6477389"/>
            <a:ext cx="944690" cy="25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6" name="Picture 4" descr="logoportugal20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09320"/>
            <a:ext cx="1073578" cy="55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609600" y="427039"/>
            <a:ext cx="82296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43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Princípios Orientadores</a:t>
            </a:r>
            <a:endParaRPr kumimoji="0" lang="pt-PT" sz="4000" b="1" i="0" u="none" strike="noStrike" kern="1200" cap="none" spc="0" normalizeH="0" baseline="0" noProof="0" dirty="0">
              <a:ln>
                <a:noFill/>
              </a:ln>
              <a:solidFill>
                <a:srgbClr val="00643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2" descr="P:\PO ISE\Logótipo PO ISE\PO ISE\LOGO\AF LOGO POIS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994445" cy="108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93300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23" grpId="0" animBg="1"/>
      <p:bldP spid="12" grpId="0"/>
    </p:bldLst>
  </p:timing>
  <p:extLst mod="1">
    <p:ext uri="{E180D4A7-C9FB-4DFB-919C-405C955672EB}">
      <p14:showEvtLst xmlns:p14="http://schemas.microsoft.com/office/powerpoint/2010/main">
        <p14:playEvt time="1065" objId="5"/>
        <p14:stopEvt time="25818" objId="5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 descr="Fotolia_76030591_X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260648"/>
            <a:ext cx="6408712" cy="5826101"/>
          </a:xfrm>
          <a:prstGeom prst="rect">
            <a:avLst/>
          </a:prstGeom>
        </p:spPr>
      </p:pic>
      <p:sp>
        <p:nvSpPr>
          <p:cNvPr id="33" name="CaixaDeTexto 32"/>
          <p:cNvSpPr txBox="1"/>
          <p:nvPr/>
        </p:nvSpPr>
        <p:spPr>
          <a:xfrm>
            <a:off x="4696101" y="2924944"/>
            <a:ext cx="1488208" cy="340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solidFill>
                  <a:srgbClr val="D213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Solidariedade</a:t>
            </a:r>
            <a:endParaRPr lang="pt-PT" sz="1400" b="1" dirty="0">
              <a:solidFill>
                <a:srgbClr val="D213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1711836"/>
            <a:ext cx="2447256" cy="3416320"/>
          </a:xfrm>
          <a:prstGeom prst="rect">
            <a:avLst/>
          </a:prstGeom>
          <a:solidFill>
            <a:srgbClr val="00643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pt-PT" sz="2400" b="1" dirty="0" smtClean="0">
                <a:solidFill>
                  <a:schemeClr val="bg1"/>
                </a:solidFill>
              </a:rPr>
              <a:t>Eixo Prioritário 3</a:t>
            </a:r>
          </a:p>
          <a:p>
            <a:pPr algn="r"/>
            <a:endParaRPr lang="pt-PT" sz="2400" b="1" dirty="0" smtClean="0">
              <a:solidFill>
                <a:schemeClr val="bg1"/>
              </a:solidFill>
            </a:endParaRPr>
          </a:p>
          <a:p>
            <a:pPr algn="r"/>
            <a:endParaRPr lang="pt-PT" sz="2400" b="1" dirty="0" smtClean="0">
              <a:solidFill>
                <a:schemeClr val="bg1"/>
              </a:solidFill>
            </a:endParaRPr>
          </a:p>
          <a:p>
            <a:pPr algn="r"/>
            <a:endParaRPr lang="pt-PT" sz="2400" b="1" dirty="0" smtClean="0">
              <a:solidFill>
                <a:schemeClr val="bg1"/>
              </a:solidFill>
            </a:endParaRPr>
          </a:p>
          <a:p>
            <a:pPr algn="r"/>
            <a:r>
              <a:rPr lang="pt-PT" sz="2400" b="1" dirty="0" smtClean="0">
                <a:solidFill>
                  <a:schemeClr val="bg1"/>
                </a:solidFill>
              </a:rPr>
              <a:t>Promover a inclusão e combater a pobreza e a discriminação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5776221" y="3284984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solidFill>
                  <a:srgbClr val="0064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Esperança</a:t>
            </a:r>
            <a:endParaRPr lang="pt-PT" sz="1400" b="1" dirty="0">
              <a:solidFill>
                <a:srgbClr val="0064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5200157" y="386104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solidFill>
                  <a:srgbClr val="D213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Integração</a:t>
            </a:r>
            <a:endParaRPr lang="pt-PT" sz="1400" b="1" dirty="0">
              <a:solidFill>
                <a:srgbClr val="D213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4716016" y="3429000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solidFill>
                  <a:srgbClr val="0064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Proteção</a:t>
            </a:r>
            <a:endParaRPr lang="pt-PT" sz="1400" b="1" dirty="0">
              <a:solidFill>
                <a:srgbClr val="0064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4932040" y="2473151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solidFill>
                  <a:srgbClr val="0064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Vida</a:t>
            </a:r>
            <a:endParaRPr lang="pt-PT" sz="1400" b="1" dirty="0">
              <a:solidFill>
                <a:srgbClr val="0064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5992245" y="2708920"/>
            <a:ext cx="1388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solidFill>
                  <a:srgbClr val="D213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Igualdade</a:t>
            </a:r>
            <a:endParaRPr lang="pt-PT" sz="1400" b="1" dirty="0">
              <a:solidFill>
                <a:srgbClr val="D213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5560197" y="2204864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solidFill>
                  <a:srgbClr val="0064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Dignidade</a:t>
            </a:r>
            <a:endParaRPr lang="pt-PT" sz="1400" b="1" dirty="0">
              <a:solidFill>
                <a:srgbClr val="0064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3" descr="UE_FEE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56" y="6477389"/>
            <a:ext cx="944690" cy="25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3" name="Picture 4" descr="logoportugal20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09320"/>
            <a:ext cx="1073578" cy="55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5" name="Picture 2" descr="P:\PO ISE\Logótipo PO ISE\PO ISE\LOGO\AF LOGO POIS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994445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" grpId="0" animBg="1"/>
      <p:bldP spid="34" grpId="0"/>
      <p:bldP spid="39" grpId="0"/>
      <p:bldP spid="40" grpId="0"/>
      <p:bldP spid="41" grpId="0"/>
      <p:bldP spid="42" grpId="0"/>
      <p:bldP spid="43" grpId="0"/>
    </p:bldLst>
  </p:timing>
  <p:extLst mod="1">
    <p:ext uri="{E180D4A7-C9FB-4DFB-919C-405C955672EB}">
      <p14:showEvtLst xmlns:p14="http://schemas.microsoft.com/office/powerpoint/2010/main">
        <p14:playEvt time="728" objId="3"/>
        <p14:stopEvt time="18336" objId="3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0" y="1772816"/>
            <a:ext cx="4283968" cy="504056"/>
          </a:xfrm>
          <a:prstGeom prst="rect">
            <a:avLst/>
          </a:prstGeom>
          <a:solidFill>
            <a:srgbClr val="00643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Abrangência</a:t>
            </a:r>
            <a:endParaRPr kumimoji="0" lang="pt-PT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141984" y="5877272"/>
            <a:ext cx="7002016" cy="360040"/>
          </a:xfrm>
          <a:prstGeom prst="rect">
            <a:avLst/>
          </a:prstGeom>
          <a:solidFill>
            <a:srgbClr val="00643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defRPr/>
            </a:pPr>
            <a:r>
              <a:rPr lang="pt-PT" sz="2000" b="1" dirty="0" smtClean="0">
                <a:solidFill>
                  <a:schemeClr val="bg1"/>
                </a:solidFill>
              </a:rPr>
              <a:t>Investimento: € 1.178.280.000 (FSE)  - 55% do PO ISE</a:t>
            </a:r>
          </a:p>
        </p:txBody>
      </p:sp>
      <p:pic>
        <p:nvPicPr>
          <p:cNvPr id="7" name="Imagem 6" descr="convergenci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268760"/>
            <a:ext cx="2304256" cy="4428381"/>
          </a:xfrm>
          <a:prstGeom prst="rect">
            <a:avLst/>
          </a:prstGeom>
        </p:spPr>
      </p:pic>
      <p:sp>
        <p:nvSpPr>
          <p:cNvPr id="19" name="Marcador de Posição de Conteúdo 4"/>
          <p:cNvSpPr txBox="1">
            <a:spLocks/>
          </p:cNvSpPr>
          <p:nvPr/>
        </p:nvSpPr>
        <p:spPr>
          <a:xfrm>
            <a:off x="1079611" y="3356992"/>
            <a:ext cx="3060341" cy="7017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Regiões menos desenvolvidas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Continente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23528" y="-27384"/>
            <a:ext cx="8568952" cy="11521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43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Eixo Prioritário 3</a:t>
            </a:r>
          </a:p>
          <a:p>
            <a:pPr algn="r">
              <a:spcBef>
                <a:spcPct val="0"/>
              </a:spcBef>
            </a:pPr>
            <a:r>
              <a:rPr lang="pt-PT" sz="2000" b="1" dirty="0" smtClean="0">
                <a:solidFill>
                  <a:srgbClr val="006432"/>
                </a:solidFill>
              </a:rPr>
              <a:t>Promover a Inclusão e combater a pobreza e a discriminação</a:t>
            </a:r>
          </a:p>
        </p:txBody>
      </p:sp>
      <p:pic>
        <p:nvPicPr>
          <p:cNvPr id="11" name="Picture 3" descr="UE_FEE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56" y="6477389"/>
            <a:ext cx="944690" cy="25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2" name="Picture 4" descr="logoportugal20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09320"/>
            <a:ext cx="1073578" cy="55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3" name="Picture 2" descr="P:\PO ISE\Logótipo PO ISE\PO ISE\LOGO\AF LOGO POIS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994445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9" grpId="0" animBg="1"/>
    </p:bldLst>
  </p:timing>
  <p:extLst mod="1">
    <p:ext uri="{E180D4A7-C9FB-4DFB-919C-405C955672EB}">
      <p14:showEvtLst xmlns:p14="http://schemas.microsoft.com/office/powerpoint/2010/main">
        <p14:playEvt time="1056" objId="2"/>
        <p14:stopEvt time="20765" objId="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UE_FEE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56" y="6477389"/>
            <a:ext cx="944690" cy="25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9" name="Picture 4" descr="logoportugal20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09320"/>
            <a:ext cx="1073578" cy="55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523343"/>
              </p:ext>
            </p:extLst>
          </p:nvPr>
        </p:nvGraphicFramePr>
        <p:xfrm>
          <a:off x="395536" y="1340768"/>
          <a:ext cx="8337094" cy="4824536"/>
        </p:xfrm>
        <a:graphic>
          <a:graphicData uri="http://schemas.openxmlformats.org/drawingml/2006/table">
            <a:tbl>
              <a:tblPr/>
              <a:tblGrid>
                <a:gridCol w="2448272"/>
                <a:gridCol w="3960440"/>
                <a:gridCol w="1928382"/>
              </a:tblGrid>
              <a:tr h="720081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Tipologia de </a:t>
                      </a:r>
                    </a:p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Operações</a:t>
                      </a:r>
                      <a:endParaRPr lang="pt-P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187" marR="6187" marT="6187" marB="0" anchor="ctr">
                    <a:lnL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Descrição</a:t>
                      </a:r>
                      <a:endParaRPr lang="pt-P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187" marR="6187" marT="618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Grupo-Alvo</a:t>
                      </a:r>
                      <a:endParaRPr lang="pt-P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187" marR="6187" marT="618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/>
                    </a:solidFill>
                  </a:tcPr>
                </a:tc>
              </a:tr>
              <a:tr h="792087">
                <a:tc>
                  <a:txBody>
                    <a:bodyPr/>
                    <a:lstStyle/>
                    <a:p>
                      <a:pPr marL="0" indent="0" algn="l" defTabSz="534988">
                        <a:buClr>
                          <a:srgbClr val="006432"/>
                        </a:buClr>
                        <a:buFont typeface="Wingdings" panose="05000000000000000000" pitchFamily="2" charset="2"/>
                        <a:buNone/>
                        <a:tabLst>
                          <a:tab pos="534988" algn="l"/>
                        </a:tabLst>
                        <a:defRPr/>
                      </a:pPr>
                      <a:r>
                        <a:rPr lang="pt-PT" sz="1400" b="1" dirty="0" smtClean="0">
                          <a:solidFill>
                            <a:srgbClr val="006432"/>
                          </a:solidFill>
                        </a:rPr>
                        <a:t>  Qualificação -  Pessoas com </a:t>
                      </a:r>
                    </a:p>
                    <a:p>
                      <a:pPr marL="0" indent="0" algn="l" defTabSz="534988">
                        <a:buClr>
                          <a:srgbClr val="006432"/>
                        </a:buClr>
                        <a:buFont typeface="Wingdings" panose="05000000000000000000" pitchFamily="2" charset="2"/>
                        <a:buNone/>
                        <a:tabLst>
                          <a:tab pos="534988" algn="l"/>
                        </a:tabLst>
                        <a:defRPr/>
                      </a:pPr>
                      <a:r>
                        <a:rPr lang="pt-PT" sz="1400" b="1" dirty="0" smtClean="0">
                          <a:solidFill>
                            <a:srgbClr val="006432"/>
                          </a:solidFill>
                        </a:rPr>
                        <a:t>  deficiência e incapacidade</a:t>
                      </a:r>
                    </a:p>
                  </a:txBody>
                  <a:tcPr marL="7186" marR="7186" marT="7186" marB="0" anchor="ctr">
                    <a:lnL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/>
                        <a:t>Ações que possibilitem a aquisição e o desenvolvimento de competências profissionais.</a:t>
                      </a:r>
                    </a:p>
                  </a:txBody>
                  <a:tcPr marL="6187" marR="6187" marT="6187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pt-PT" sz="1400" dirty="0" smtClean="0"/>
                        <a:t> Pessoas com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t-PT" sz="1400" dirty="0" smtClean="0"/>
                        <a:t>deficiência 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t-PT" sz="1400" dirty="0" smtClean="0"/>
                        <a:t>incapacidade e com capacidade de trabalho reduzida, em idade ativa</a:t>
                      </a:r>
                    </a:p>
                    <a:p>
                      <a:pPr lvl="0" algn="ctr">
                        <a:buFont typeface="Wingdings" pitchFamily="2" charset="2"/>
                        <a:buChar char="§"/>
                      </a:pPr>
                      <a:endParaRPr lang="pt-PT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86" marR="7186" marT="7186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>
                          <a:solidFill>
                            <a:srgbClr val="006432"/>
                          </a:solidFill>
                        </a:rPr>
                        <a:t>  Apoio à inserção e colocação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>
                          <a:solidFill>
                            <a:srgbClr val="006432"/>
                          </a:solidFill>
                        </a:rPr>
                        <a:t>  no mercado de trabalho -  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>
                          <a:solidFill>
                            <a:srgbClr val="006432"/>
                          </a:solidFill>
                        </a:rPr>
                        <a:t>  Pessoas com deficiência e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>
                          <a:solidFill>
                            <a:srgbClr val="006432"/>
                          </a:solidFill>
                        </a:rPr>
                        <a:t>  incapacidade</a:t>
                      </a:r>
                    </a:p>
                  </a:txBody>
                  <a:tcPr marL="7186" marR="7186" marT="7186" marB="0" anchor="ctr">
                    <a:lnL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/>
                        <a:t>Ações dirigidas quer a empregadores, quer a pessoas com deficiência e incapacidade através de Centros de Recursos.</a:t>
                      </a:r>
                    </a:p>
                  </a:txBody>
                  <a:tcPr marL="6187" marR="6187" marT="6187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>
                        <a:buFont typeface="Wingdings" pitchFamily="2" charset="2"/>
                        <a:buChar char="§"/>
                      </a:pPr>
                      <a:endParaRPr lang="pt-PT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186" marR="7186" marT="7186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</a:tr>
              <a:tr h="78861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>
                          <a:solidFill>
                            <a:srgbClr val="006432"/>
                          </a:solidFill>
                        </a:rPr>
                        <a:t>  Emprego apoiado -  Pessoas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>
                          <a:solidFill>
                            <a:srgbClr val="006432"/>
                          </a:solidFill>
                        </a:rPr>
                        <a:t>  com deficiência e Incapacidade</a:t>
                      </a:r>
                    </a:p>
                  </a:txBody>
                  <a:tcPr marL="7186" marR="7186" marT="7186" marB="0" anchor="ctr">
                    <a:lnL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/>
                        <a:t>Comparticipação na retribuição e nas contribuições para a segurança social, </a:t>
                      </a: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/>
                        <a:t>contrato de emprego apoiado.</a:t>
                      </a:r>
                      <a:endParaRPr lang="pt-PT" sz="1400" b="1" dirty="0" smtClean="0">
                        <a:solidFill>
                          <a:srgbClr val="006432"/>
                        </a:solidFill>
                      </a:endParaRPr>
                    </a:p>
                  </a:txBody>
                  <a:tcPr marL="6187" marR="6187" marT="6187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>
                        <a:buFont typeface="Wingdings" pitchFamily="2" charset="2"/>
                        <a:buChar char="§"/>
                      </a:pPr>
                      <a:endParaRPr lang="pt-PT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186" marR="7186" marT="7186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</a:tr>
              <a:tr h="158764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>
                          <a:solidFill>
                            <a:srgbClr val="006432"/>
                          </a:solidFill>
                        </a:rPr>
                        <a:t>  Financiamento de produtos de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>
                          <a:solidFill>
                            <a:srgbClr val="006432"/>
                          </a:solidFill>
                        </a:rPr>
                        <a:t>  apoio - Pessoas com deficiência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>
                          <a:solidFill>
                            <a:srgbClr val="006432"/>
                          </a:solidFill>
                        </a:rPr>
                        <a:t>  e incapacidade</a:t>
                      </a:r>
                    </a:p>
                  </a:txBody>
                  <a:tcPr marL="7186" marR="7186" marT="7186" marB="0" anchor="ctr">
                    <a:lnL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/>
                        <a:t>Apoio financeiro para a aquisição, adaptação ou reparação de produtos, dispositivos, equipamentos</a:t>
                      </a: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/>
                        <a:t> ou sistemas técnicos de produção especializada </a:t>
                      </a: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/>
                        <a:t>para prevenir, compensar, atenuar ou neutralizar limitações  à atividade ou restrições na sua participação ao nível do acesso e frequência</a:t>
                      </a: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/>
                        <a:t>de ações de formação.</a:t>
                      </a:r>
                    </a:p>
                  </a:txBody>
                  <a:tcPr marL="6187" marR="6187" marT="6187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>
                        <a:buFont typeface="Wingdings" pitchFamily="2" charset="2"/>
                        <a:buChar char="§"/>
                      </a:pPr>
                      <a:endParaRPr lang="pt-PT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186" marR="7186" marT="7186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3" name="Título 1"/>
          <p:cNvSpPr txBox="1">
            <a:spLocks/>
          </p:cNvSpPr>
          <p:nvPr/>
        </p:nvSpPr>
        <p:spPr>
          <a:xfrm>
            <a:off x="587826" y="-166701"/>
            <a:ext cx="82296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2131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EIXO 3:</a:t>
            </a:r>
            <a:r>
              <a:rPr kumimoji="0" lang="pt-PT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43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PI 9i – Inclusão Ativa</a:t>
            </a:r>
            <a:endParaRPr kumimoji="0" lang="pt-PT" sz="2300" b="1" i="0" u="none" strike="noStrike" kern="1200" cap="none" spc="0" normalizeH="0" baseline="0" noProof="0" dirty="0">
              <a:ln>
                <a:noFill/>
              </a:ln>
              <a:solidFill>
                <a:srgbClr val="00643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Rectângulo 13"/>
          <p:cNvSpPr/>
          <p:nvPr/>
        </p:nvSpPr>
        <p:spPr>
          <a:xfrm>
            <a:off x="1765558" y="573188"/>
            <a:ext cx="7328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57188">
              <a:spcBef>
                <a:spcPct val="0"/>
              </a:spcBef>
              <a:buClr>
                <a:srgbClr val="006432"/>
              </a:buClr>
            </a:pPr>
            <a:r>
              <a:rPr lang="pt-PT" b="1" dirty="0" smtClean="0"/>
              <a:t>OE 3.1 – Promover competências grupos potencialmente vulneráveis</a:t>
            </a:r>
          </a:p>
        </p:txBody>
      </p:sp>
      <p:cxnSp>
        <p:nvCxnSpPr>
          <p:cNvPr id="15" name="Conexão recta 14"/>
          <p:cNvCxnSpPr/>
          <p:nvPr/>
        </p:nvCxnSpPr>
        <p:spPr>
          <a:xfrm>
            <a:off x="2051720" y="620688"/>
            <a:ext cx="6912768" cy="0"/>
          </a:xfrm>
          <a:prstGeom prst="line">
            <a:avLst/>
          </a:prstGeom>
          <a:ln w="19050">
            <a:solidFill>
              <a:srgbClr val="D213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P:\PO ISE\Logótipo PO ISE\PO ISE\LOGO\AF LOGO POIS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994445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UE_FEE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56" y="6477389"/>
            <a:ext cx="944690" cy="25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9" name="Picture 4" descr="logoportugal20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09320"/>
            <a:ext cx="1073578" cy="55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684846"/>
              </p:ext>
            </p:extLst>
          </p:nvPr>
        </p:nvGraphicFramePr>
        <p:xfrm>
          <a:off x="395536" y="1340768"/>
          <a:ext cx="8337094" cy="4248472"/>
        </p:xfrm>
        <a:graphic>
          <a:graphicData uri="http://schemas.openxmlformats.org/drawingml/2006/table">
            <a:tbl>
              <a:tblPr/>
              <a:tblGrid>
                <a:gridCol w="1872208"/>
                <a:gridCol w="3456384"/>
                <a:gridCol w="3008502"/>
              </a:tblGrid>
              <a:tr h="720081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Tipologia de </a:t>
                      </a:r>
                    </a:p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Operações</a:t>
                      </a:r>
                      <a:endParaRPr lang="pt-P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187" marR="6187" marT="6187" marB="0" anchor="ctr">
                    <a:lnL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Descrição</a:t>
                      </a:r>
                      <a:endParaRPr lang="pt-P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187" marR="6187" marT="618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Grupo-Alvo</a:t>
                      </a:r>
                      <a:endParaRPr lang="pt-P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187" marR="6187" marT="618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/>
                    </a:solidFill>
                  </a:tcPr>
                </a:tc>
              </a:tr>
              <a:tr h="79208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>
                          <a:solidFill>
                            <a:srgbClr val="006432"/>
                          </a:solidFill>
                        </a:rPr>
                        <a:t>  Formação modular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>
                          <a:solidFill>
                            <a:srgbClr val="006432"/>
                          </a:solidFill>
                        </a:rPr>
                        <a:t>  para DLD</a:t>
                      </a:r>
                    </a:p>
                  </a:txBody>
                  <a:tcPr marL="7186" marR="7186" marT="7186" marB="0" anchor="ctr">
                    <a:lnL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/>
                        <a:t>Formação de públicos que se encontram afastados há mais tempo do mercado de trabalho e por serem detentores de baixas qualificações, passam por processos de desmotivação e de perda de competências.</a:t>
                      </a:r>
                    </a:p>
                  </a:txBody>
                  <a:tcPr marL="6187" marR="6187" marT="6187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Font typeface="Wingdings" pitchFamily="2" charset="2"/>
                        <a:buChar char="ü"/>
                      </a:pPr>
                      <a:r>
                        <a:rPr lang="pt-PT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DLD’s</a:t>
                      </a:r>
                      <a:r>
                        <a:rPr lang="pt-PT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com habilitações inferiores ao ensino secundário.</a:t>
                      </a:r>
                    </a:p>
                  </a:txBody>
                  <a:tcPr marL="7186" marR="7186" marT="7186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>
                          <a:solidFill>
                            <a:srgbClr val="006432"/>
                          </a:solidFill>
                        </a:rPr>
                        <a:t>  Vida Ativa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>
                          <a:solidFill>
                            <a:srgbClr val="006432"/>
                          </a:solidFill>
                        </a:rPr>
                        <a:t>  para DLD</a:t>
                      </a:r>
                    </a:p>
                  </a:txBody>
                  <a:tcPr marL="7186" marR="7186" marT="7186" marB="0" anchor="ctr">
                    <a:lnL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449263" indent="-274638" algn="just" defTabSz="534988">
                        <a:buClr>
                          <a:srgbClr val="006432"/>
                        </a:buClr>
                        <a:buFont typeface="Wingdings" panose="05000000000000000000" pitchFamily="2" charset="2"/>
                        <a:buChar char="ü"/>
                        <a:tabLst>
                          <a:tab pos="534988" algn="l"/>
                        </a:tabLst>
                        <a:defRPr/>
                      </a:pPr>
                      <a:endParaRPr lang="pt-PT" sz="1400" dirty="0" smtClean="0"/>
                    </a:p>
                  </a:txBody>
                  <a:tcPr marL="6187" marR="6187" marT="6187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>
                        <a:buFont typeface="Wingdings" pitchFamily="2" charset="2"/>
                        <a:buChar char="§"/>
                      </a:pPr>
                      <a:endParaRPr lang="pt-PT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186" marR="7186" marT="7186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</a:tr>
              <a:tr h="201622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>
                          <a:solidFill>
                            <a:srgbClr val="006432"/>
                          </a:solidFill>
                        </a:rPr>
                        <a:t>  Capacitação para a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>
                          <a:solidFill>
                            <a:srgbClr val="006432"/>
                          </a:solidFill>
                        </a:rPr>
                        <a:t>  inclusão</a:t>
                      </a:r>
                    </a:p>
                  </a:txBody>
                  <a:tcPr marL="7186" marR="7186" marT="7186" marB="0" anchor="ctr">
                    <a:lnL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534988">
                        <a:buClr>
                          <a:srgbClr val="006432"/>
                        </a:buClr>
                        <a:buFont typeface="Wingdings" panose="05000000000000000000" pitchFamily="2" charset="2"/>
                        <a:buNone/>
                        <a:tabLst>
                          <a:tab pos="534988" algn="l"/>
                        </a:tabLst>
                        <a:defRPr/>
                      </a:pPr>
                      <a:r>
                        <a:rPr lang="pt-PT" sz="1400" dirty="0" smtClean="0"/>
                        <a:t>Desenvolvimento de competências </a:t>
                      </a:r>
                    </a:p>
                    <a:p>
                      <a:pPr marL="0" indent="0" algn="ctr" defTabSz="534988">
                        <a:buClr>
                          <a:srgbClr val="006432"/>
                        </a:buClr>
                        <a:buFont typeface="Wingdings" panose="05000000000000000000" pitchFamily="2" charset="2"/>
                        <a:buNone/>
                        <a:tabLst>
                          <a:tab pos="534988" algn="l"/>
                        </a:tabLst>
                        <a:defRPr/>
                      </a:pPr>
                      <a:r>
                        <a:rPr lang="pt-PT" sz="1400" dirty="0" smtClean="0"/>
                        <a:t>de natureza pessoal e social para a </a:t>
                      </a:r>
                    </a:p>
                    <a:p>
                      <a:pPr marL="0" indent="0" algn="ctr" defTabSz="534988">
                        <a:buClr>
                          <a:srgbClr val="006432"/>
                        </a:buClr>
                        <a:buFont typeface="Wingdings" panose="05000000000000000000" pitchFamily="2" charset="2"/>
                        <a:buNone/>
                        <a:tabLst>
                          <a:tab pos="534988" algn="l"/>
                        </a:tabLst>
                        <a:defRPr/>
                      </a:pPr>
                      <a:r>
                        <a:rPr lang="pt-PT" sz="1400" dirty="0" smtClean="0"/>
                        <a:t>(</a:t>
                      </a:r>
                      <a:r>
                        <a:rPr lang="pt-PT" sz="1400" dirty="0" err="1" smtClean="0"/>
                        <a:t>re</a:t>
                      </a:r>
                      <a:r>
                        <a:rPr lang="pt-PT" sz="1400" dirty="0" smtClean="0"/>
                        <a:t>)inserção social e profissional de grupos potencialmente vulneráveis.</a:t>
                      </a:r>
                    </a:p>
                  </a:txBody>
                  <a:tcPr marL="6187" marR="6187" marT="6187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 defTabSz="534988">
                        <a:spcBef>
                          <a:spcPts val="0"/>
                        </a:spcBef>
                        <a:buClr>
                          <a:schemeClr val="tx1"/>
                        </a:buClr>
                        <a:buFont typeface="Wingdings" pitchFamily="2" charset="2"/>
                        <a:buChar char="ü"/>
                        <a:tabLst>
                          <a:tab pos="534988" algn="l"/>
                        </a:tabLst>
                        <a:defRPr/>
                      </a:pPr>
                      <a:r>
                        <a:rPr lang="pt-PT" sz="1400" dirty="0" smtClean="0">
                          <a:solidFill>
                            <a:schemeClr val="tx1"/>
                          </a:solidFill>
                        </a:rPr>
                        <a:t>Grupos potencialmente</a:t>
                      </a:r>
                      <a:r>
                        <a:rPr lang="pt-PT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PT" sz="1400" dirty="0" smtClean="0">
                          <a:solidFill>
                            <a:schemeClr val="tx1"/>
                          </a:solidFill>
                        </a:rPr>
                        <a:t>vulneráveis: pessoas com baixos rendimentos, </a:t>
                      </a:r>
                    </a:p>
                    <a:p>
                      <a:pPr marL="0" lvl="1" indent="0" algn="ctr" defTabSz="534988">
                        <a:spcBef>
                          <a:spcPts val="0"/>
                        </a:spcBef>
                        <a:buClr>
                          <a:schemeClr val="tx1"/>
                        </a:buClr>
                        <a:buFont typeface="Wingdings" pitchFamily="2" charset="2"/>
                        <a:buNone/>
                        <a:tabLst>
                          <a:tab pos="534988" algn="l"/>
                        </a:tabLst>
                        <a:defRPr/>
                      </a:pPr>
                      <a:r>
                        <a:rPr lang="pt-PT" sz="1400" dirty="0" smtClean="0">
                          <a:solidFill>
                            <a:schemeClr val="tx1"/>
                          </a:solidFill>
                        </a:rPr>
                        <a:t>ex-reclusos, jovens sujeitos a medidas tutelares educativas, sem-abrigo, etc.</a:t>
                      </a:r>
                    </a:p>
                    <a:p>
                      <a:pPr marL="0" lvl="1" indent="0" algn="ctr" defTabSz="534988">
                        <a:spcBef>
                          <a:spcPts val="0"/>
                        </a:spcBef>
                        <a:buClr>
                          <a:schemeClr val="tx1"/>
                        </a:buClr>
                        <a:buFont typeface="Wingdings" pitchFamily="2" charset="2"/>
                        <a:buChar char="§"/>
                        <a:tabLst>
                          <a:tab pos="534988" algn="l"/>
                        </a:tabLst>
                        <a:defRPr/>
                      </a:pPr>
                      <a:endParaRPr lang="pt-PT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lvl="1" indent="0" algn="ctr" defTabSz="534988">
                        <a:spcBef>
                          <a:spcPts val="0"/>
                        </a:spcBef>
                        <a:buClr>
                          <a:schemeClr val="tx1"/>
                        </a:buClr>
                        <a:buFont typeface="Wingdings" pitchFamily="2" charset="2"/>
                        <a:buChar char="ü"/>
                        <a:tabLst>
                          <a:tab pos="534988" algn="l"/>
                        </a:tabLst>
                        <a:defRPr/>
                      </a:pPr>
                      <a:r>
                        <a:rPr lang="pt-PT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PT" sz="1400" dirty="0" smtClean="0">
                          <a:solidFill>
                            <a:schemeClr val="tx1"/>
                          </a:solidFill>
                        </a:rPr>
                        <a:t>Adultos que não sejam detentores das competências básicas de leitura, escrita, cálculo e em TIC.</a:t>
                      </a:r>
                    </a:p>
                  </a:txBody>
                  <a:tcPr marL="7186" marR="7186" marT="7186" marB="0" anchor="ctr">
                    <a:lnL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32">
                        <a:alpha val="14902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3" name="Título 1"/>
          <p:cNvSpPr txBox="1">
            <a:spLocks/>
          </p:cNvSpPr>
          <p:nvPr/>
        </p:nvSpPr>
        <p:spPr>
          <a:xfrm>
            <a:off x="587826" y="-166701"/>
            <a:ext cx="82296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2131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EIXO 3:</a:t>
            </a:r>
            <a:r>
              <a:rPr kumimoji="0" lang="pt-PT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43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PI 9i – Inclusão Ativa</a:t>
            </a:r>
            <a:endParaRPr kumimoji="0" lang="pt-PT" sz="2300" b="1" i="0" u="none" strike="noStrike" kern="1200" cap="none" spc="0" normalizeH="0" baseline="0" noProof="0" dirty="0">
              <a:ln>
                <a:noFill/>
              </a:ln>
              <a:solidFill>
                <a:srgbClr val="00643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Rectângulo 13"/>
          <p:cNvSpPr/>
          <p:nvPr/>
        </p:nvSpPr>
        <p:spPr>
          <a:xfrm>
            <a:off x="1765558" y="573188"/>
            <a:ext cx="7328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57188">
              <a:spcBef>
                <a:spcPct val="0"/>
              </a:spcBef>
              <a:buClr>
                <a:srgbClr val="006432"/>
              </a:buClr>
            </a:pPr>
            <a:r>
              <a:rPr lang="pt-PT" b="1" dirty="0" smtClean="0"/>
              <a:t>OE 3.1 – Promover competências grupos potencialmente vulneráveis</a:t>
            </a:r>
          </a:p>
        </p:txBody>
      </p:sp>
      <p:cxnSp>
        <p:nvCxnSpPr>
          <p:cNvPr id="15" name="Conexão recta 14"/>
          <p:cNvCxnSpPr/>
          <p:nvPr/>
        </p:nvCxnSpPr>
        <p:spPr>
          <a:xfrm>
            <a:off x="2051720" y="620688"/>
            <a:ext cx="6912768" cy="0"/>
          </a:xfrm>
          <a:prstGeom prst="line">
            <a:avLst/>
          </a:prstGeom>
          <a:ln w="19050">
            <a:solidFill>
              <a:srgbClr val="D213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P:\PO ISE\Logótipo PO ISE\PO ISE\LOGO\AF LOGO POIS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994445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5|3.8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9|3.1|5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5|3.5|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4|3.4|3.3|3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8|2.8|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Tema do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76923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6432">
            <a:alpha val="15000"/>
          </a:srgbClr>
        </a:solidFill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a:spPr>
      <a:bodyPr/>
      <a:lstStyle/>
      <a:style>
        <a:lnRef idx="0">
          <a:schemeClr val="dk1">
            <a:hueOff val="0"/>
            <a:satOff val="0"/>
            <a:lumOff val="0"/>
            <a:alphaOff val="0"/>
          </a:schemeClr>
        </a:lnRef>
        <a:fillRef idx="3">
          <a:scrgbClr r="0" g="0" b="0"/>
        </a:fillRef>
        <a:effectRef idx="0">
          <a:schemeClr val="accent3">
            <a:tint val="40000"/>
            <a:hueOff val="0"/>
            <a:satOff val="0"/>
            <a:lumOff val="0"/>
            <a:alphaOff val="0"/>
          </a:schemeClr>
        </a:effectRef>
        <a:fontRef idx="minor">
          <a:schemeClr val="dk1">
            <a:hueOff val="0"/>
            <a:satOff val="0"/>
            <a:lumOff val="0"/>
            <a:alphaOff val="0"/>
          </a:schemeClr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6725</TotalTime>
  <Words>2699</Words>
  <Application>Microsoft Office PowerPoint</Application>
  <PresentationFormat>Apresentação no Ecrã (4:3)</PresentationFormat>
  <Paragraphs>401</Paragraphs>
  <Slides>22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22</vt:i4>
      </vt:variant>
    </vt:vector>
  </HeadingPairs>
  <TitlesOfParts>
    <vt:vector size="23" baseType="lpstr">
      <vt:lpstr>Tema do Office</vt:lpstr>
      <vt:lpstr>Apresentação do PowerPoint</vt:lpstr>
      <vt:lpstr>Objetivos Temáticos</vt:lpstr>
      <vt:lpstr>Eixos Prioritários</vt:lpstr>
      <vt:lpstr>Dotação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 ISE</dc:title>
  <dc:creator>rsoares</dc:creator>
  <cp:lastModifiedBy>Domingos Lopes</cp:lastModifiedBy>
  <cp:revision>478</cp:revision>
  <cp:lastPrinted>2015-02-19T21:04:00Z</cp:lastPrinted>
  <dcterms:created xsi:type="dcterms:W3CDTF">2015-01-14T15:04:12Z</dcterms:created>
  <dcterms:modified xsi:type="dcterms:W3CDTF">2015-11-11T10:31:10Z</dcterms:modified>
</cp:coreProperties>
</file>